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1"/>
  </p:notesMasterIdLst>
  <p:sldIdLst>
    <p:sldId id="560" r:id="rId2"/>
    <p:sldId id="1057" r:id="rId3"/>
    <p:sldId id="1059" r:id="rId4"/>
    <p:sldId id="1058" r:id="rId5"/>
    <p:sldId id="1063" r:id="rId6"/>
    <p:sldId id="1064" r:id="rId7"/>
    <p:sldId id="1065" r:id="rId8"/>
    <p:sldId id="1066" r:id="rId9"/>
    <p:sldId id="1067" r:id="rId10"/>
    <p:sldId id="1068" r:id="rId11"/>
    <p:sldId id="1069" r:id="rId12"/>
    <p:sldId id="1073" r:id="rId13"/>
    <p:sldId id="1071" r:id="rId14"/>
    <p:sldId id="1076" r:id="rId15"/>
    <p:sldId id="1077" r:id="rId16"/>
    <p:sldId id="1078" r:id="rId17"/>
    <p:sldId id="1079" r:id="rId18"/>
    <p:sldId id="1080" r:id="rId19"/>
    <p:sldId id="1074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548235"/>
    <a:srgbClr val="640000"/>
    <a:srgbClr val="003300"/>
    <a:srgbClr val="000000"/>
    <a:srgbClr val="FFFFFF"/>
    <a:srgbClr val="2FA1FF"/>
    <a:srgbClr val="2828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3004" autoAdjust="0"/>
  </p:normalViewPr>
  <p:slideViewPr>
    <p:cSldViewPr snapToGrid="0">
      <p:cViewPr varScale="1">
        <p:scale>
          <a:sx n="103" d="100"/>
          <a:sy n="103" d="100"/>
        </p:scale>
        <p:origin x="-79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Sheet1!$E$11:$F$11</c:f>
              <c:numCache>
                <c:formatCode>General</c:formatCode>
                <c:ptCount val="2"/>
                <c:pt idx="0">
                  <c:v>50</c:v>
                </c:pt>
                <c:pt idx="1">
                  <c:v>1</c:v>
                </c:pt>
              </c:numCache>
            </c:numRef>
          </c:xVal>
          <c:yVal>
            <c:numRef>
              <c:f>Sheet1!$E$12:$F$12</c:f>
              <c:numCache>
                <c:formatCode>General</c:formatCode>
                <c:ptCount val="2"/>
                <c:pt idx="0">
                  <c:v>50</c:v>
                </c:pt>
                <c:pt idx="1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10816"/>
        <c:axId val="180807360"/>
      </c:scatterChart>
      <c:valAx>
        <c:axId val="180810816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Epochs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807360"/>
        <c:crosses val="autoZero"/>
        <c:crossBetween val="midCat"/>
        <c:majorUnit val="10"/>
        <c:minorUnit val="5"/>
      </c:valAx>
      <c:valAx>
        <c:axId val="180807360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aseline="0" dirty="0" smtClean="0"/>
                  <a:t>Loss</a:t>
                </a:r>
                <a:endParaRPr lang="en-US" sz="1400" baseline="0" dirty="0"/>
              </a:p>
            </c:rich>
          </c:tx>
          <c:layout>
            <c:manualLayout>
              <c:xMode val="edge"/>
              <c:yMode val="edge"/>
              <c:x val="1.9444444444444445E-2"/>
              <c:y val="0.270846709984562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0810816"/>
        <c:crosses val="autoZero"/>
        <c:crossBetween val="midCat"/>
      </c:valAx>
      <c:spPr>
        <a:ln w="9525">
          <a:solidFill>
            <a:schemeClr val="tx1"/>
          </a:solidFill>
        </a:ln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Sheet1!$E$11:$F$11</c:f>
              <c:numCache>
                <c:formatCode>General</c:formatCode>
                <c:ptCount val="2"/>
                <c:pt idx="0">
                  <c:v>50</c:v>
                </c:pt>
                <c:pt idx="1">
                  <c:v>1</c:v>
                </c:pt>
              </c:numCache>
            </c:numRef>
          </c:xVal>
          <c:yVal>
            <c:numRef>
              <c:f>Sheet1!$E$12:$F$12</c:f>
              <c:numCache>
                <c:formatCode>General</c:formatCode>
                <c:ptCount val="2"/>
                <c:pt idx="0">
                  <c:v>50</c:v>
                </c:pt>
                <c:pt idx="1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2230976"/>
        <c:axId val="242235008"/>
      </c:scatterChart>
      <c:valAx>
        <c:axId val="242230976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Epochs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42235008"/>
        <c:crosses val="autoZero"/>
        <c:crossBetween val="midCat"/>
        <c:majorUnit val="10"/>
        <c:minorUnit val="5"/>
      </c:valAx>
      <c:valAx>
        <c:axId val="242235008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aseline="0" dirty="0" smtClean="0"/>
                  <a:t>Loss</a:t>
                </a:r>
                <a:endParaRPr lang="en-US" sz="1400" baseline="0" dirty="0"/>
              </a:p>
            </c:rich>
          </c:tx>
          <c:layout>
            <c:manualLayout>
              <c:xMode val="edge"/>
              <c:yMode val="edge"/>
              <c:x val="1.9444444444444445E-2"/>
              <c:y val="0.270846709984562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42230976"/>
        <c:crosses val="autoZero"/>
        <c:crossBetween val="midCat"/>
      </c:valAx>
      <c:spPr>
        <a:ln w="9525">
          <a:solidFill>
            <a:schemeClr val="tx1"/>
          </a:solidFill>
        </a:ln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Sheet1!$E$11:$F$11</c:f>
              <c:numCache>
                <c:formatCode>General</c:formatCode>
                <c:ptCount val="2"/>
                <c:pt idx="0">
                  <c:v>50</c:v>
                </c:pt>
                <c:pt idx="1">
                  <c:v>1</c:v>
                </c:pt>
              </c:numCache>
            </c:numRef>
          </c:xVal>
          <c:yVal>
            <c:numRef>
              <c:f>Sheet1!$E$12:$F$12</c:f>
              <c:numCache>
                <c:formatCode>General</c:formatCode>
                <c:ptCount val="2"/>
                <c:pt idx="0">
                  <c:v>50</c:v>
                </c:pt>
                <c:pt idx="1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08512"/>
        <c:axId val="48809088"/>
      </c:scatterChart>
      <c:valAx>
        <c:axId val="48808512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Epochs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8809088"/>
        <c:crosses val="autoZero"/>
        <c:crossBetween val="midCat"/>
        <c:majorUnit val="10"/>
        <c:minorUnit val="5"/>
      </c:valAx>
      <c:valAx>
        <c:axId val="48809088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smtClean="0"/>
                  <a:t>Loss</a:t>
                </a:r>
                <a:endParaRPr lang="en-US" baseline="0" dirty="0"/>
              </a:p>
            </c:rich>
          </c:tx>
          <c:layout>
            <c:manualLayout>
              <c:xMode val="edge"/>
              <c:yMode val="edge"/>
              <c:x val="1.9444444444444445E-2"/>
              <c:y val="0.391869120982322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8808512"/>
        <c:crosses val="autoZero"/>
        <c:crossBetween val="midCat"/>
      </c:valAx>
      <c:spPr>
        <a:ln w="9525">
          <a:solidFill>
            <a:schemeClr val="tx1"/>
          </a:solidFill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0.09765</cdr:x>
      <cdr:y>0.13578</cdr:y>
    </cdr:from>
    <cdr:to>
      <cdr:x>0.93991</cdr:x>
      <cdr:y>0.68029</cdr:y>
    </cdr:to>
    <cdr:sp macro="" textlink="">
      <cdr:nvSpPr>
        <cdr:cNvPr id="3" name="Freeform 2"/>
        <cdr:cNvSpPr/>
      </cdr:nvSpPr>
      <cdr:spPr>
        <a:xfrm xmlns:a="http://schemas.openxmlformats.org/drawingml/2006/main">
          <a:off x="330200" y="305594"/>
          <a:ext cx="2847975" cy="1225550"/>
        </a:xfrm>
        <a:custGeom xmlns:a="http://schemas.openxmlformats.org/drawingml/2006/main">
          <a:avLst/>
          <a:gdLst>
            <a:gd name="connsiteX0" fmla="*/ 0 w 2847975"/>
            <a:gd name="connsiteY0" fmla="*/ 0 h 1225550"/>
            <a:gd name="connsiteX1" fmla="*/ 34925 w 2847975"/>
            <a:gd name="connsiteY1" fmla="*/ 82550 h 1225550"/>
            <a:gd name="connsiteX2" fmla="*/ 60325 w 2847975"/>
            <a:gd name="connsiteY2" fmla="*/ 165100 h 1225550"/>
            <a:gd name="connsiteX3" fmla="*/ 107950 w 2847975"/>
            <a:gd name="connsiteY3" fmla="*/ 250825 h 1225550"/>
            <a:gd name="connsiteX4" fmla="*/ 149225 w 2847975"/>
            <a:gd name="connsiteY4" fmla="*/ 311150 h 1225550"/>
            <a:gd name="connsiteX5" fmla="*/ 203200 w 2847975"/>
            <a:gd name="connsiteY5" fmla="*/ 377825 h 1225550"/>
            <a:gd name="connsiteX6" fmla="*/ 215900 w 2847975"/>
            <a:gd name="connsiteY6" fmla="*/ 419100 h 1225550"/>
            <a:gd name="connsiteX7" fmla="*/ 273050 w 2847975"/>
            <a:gd name="connsiteY7" fmla="*/ 501650 h 1225550"/>
            <a:gd name="connsiteX8" fmla="*/ 307975 w 2847975"/>
            <a:gd name="connsiteY8" fmla="*/ 574675 h 1225550"/>
            <a:gd name="connsiteX9" fmla="*/ 365125 w 2847975"/>
            <a:gd name="connsiteY9" fmla="*/ 666750 h 1225550"/>
            <a:gd name="connsiteX10" fmla="*/ 441325 w 2847975"/>
            <a:gd name="connsiteY10" fmla="*/ 708025 h 1225550"/>
            <a:gd name="connsiteX11" fmla="*/ 501650 w 2847975"/>
            <a:gd name="connsiteY11" fmla="*/ 762000 h 1225550"/>
            <a:gd name="connsiteX12" fmla="*/ 555625 w 2847975"/>
            <a:gd name="connsiteY12" fmla="*/ 793750 h 1225550"/>
            <a:gd name="connsiteX13" fmla="*/ 600075 w 2847975"/>
            <a:gd name="connsiteY13" fmla="*/ 847725 h 1225550"/>
            <a:gd name="connsiteX14" fmla="*/ 692150 w 2847975"/>
            <a:gd name="connsiteY14" fmla="*/ 898525 h 1225550"/>
            <a:gd name="connsiteX15" fmla="*/ 758825 w 2847975"/>
            <a:gd name="connsiteY15" fmla="*/ 936625 h 1225550"/>
            <a:gd name="connsiteX16" fmla="*/ 898525 w 2847975"/>
            <a:gd name="connsiteY16" fmla="*/ 1000125 h 1225550"/>
            <a:gd name="connsiteX17" fmla="*/ 981075 w 2847975"/>
            <a:gd name="connsiteY17" fmla="*/ 1044575 h 1225550"/>
            <a:gd name="connsiteX18" fmla="*/ 1082675 w 2847975"/>
            <a:gd name="connsiteY18" fmla="*/ 1092200 h 1225550"/>
            <a:gd name="connsiteX19" fmla="*/ 1235075 w 2847975"/>
            <a:gd name="connsiteY19" fmla="*/ 1133475 h 1225550"/>
            <a:gd name="connsiteX20" fmla="*/ 1349375 w 2847975"/>
            <a:gd name="connsiteY20" fmla="*/ 1149350 h 1225550"/>
            <a:gd name="connsiteX21" fmla="*/ 1625600 w 2847975"/>
            <a:gd name="connsiteY21" fmla="*/ 1162050 h 1225550"/>
            <a:gd name="connsiteX22" fmla="*/ 1873250 w 2847975"/>
            <a:gd name="connsiteY22" fmla="*/ 1184275 h 1225550"/>
            <a:gd name="connsiteX23" fmla="*/ 2184400 w 2847975"/>
            <a:gd name="connsiteY23" fmla="*/ 1190625 h 1225550"/>
            <a:gd name="connsiteX24" fmla="*/ 2441575 w 2847975"/>
            <a:gd name="connsiteY24" fmla="*/ 1216025 h 1225550"/>
            <a:gd name="connsiteX25" fmla="*/ 2771775 w 2847975"/>
            <a:gd name="connsiteY25" fmla="*/ 1219200 h 1225550"/>
            <a:gd name="connsiteX26" fmla="*/ 2847975 w 2847975"/>
            <a:gd name="connsiteY26" fmla="*/ 1225550 h 122555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</a:cxnLst>
          <a:rect l="l" t="t" r="r" b="b"/>
          <a:pathLst>
            <a:path w="2847975" h="1225550">
              <a:moveTo>
                <a:pt x="0" y="0"/>
              </a:moveTo>
              <a:lnTo>
                <a:pt x="34925" y="82550"/>
              </a:lnTo>
              <a:lnTo>
                <a:pt x="60325" y="165100"/>
              </a:lnTo>
              <a:lnTo>
                <a:pt x="107950" y="250825"/>
              </a:lnTo>
              <a:lnTo>
                <a:pt x="149225" y="311150"/>
              </a:lnTo>
              <a:lnTo>
                <a:pt x="203200" y="377825"/>
              </a:lnTo>
              <a:lnTo>
                <a:pt x="215900" y="419100"/>
              </a:lnTo>
              <a:lnTo>
                <a:pt x="273050" y="501650"/>
              </a:lnTo>
              <a:lnTo>
                <a:pt x="307975" y="574675"/>
              </a:lnTo>
              <a:lnTo>
                <a:pt x="365125" y="666750"/>
              </a:lnTo>
              <a:lnTo>
                <a:pt x="441325" y="708025"/>
              </a:lnTo>
              <a:lnTo>
                <a:pt x="501650" y="762000"/>
              </a:lnTo>
              <a:lnTo>
                <a:pt x="555625" y="793750"/>
              </a:lnTo>
              <a:lnTo>
                <a:pt x="600075" y="847725"/>
              </a:lnTo>
              <a:lnTo>
                <a:pt x="692150" y="898525"/>
              </a:lnTo>
              <a:lnTo>
                <a:pt x="758825" y="936625"/>
              </a:lnTo>
              <a:lnTo>
                <a:pt x="898525" y="1000125"/>
              </a:lnTo>
              <a:lnTo>
                <a:pt x="981075" y="1044575"/>
              </a:lnTo>
              <a:lnTo>
                <a:pt x="1082675" y="1092200"/>
              </a:lnTo>
              <a:lnTo>
                <a:pt x="1235075" y="1133475"/>
              </a:lnTo>
              <a:lnTo>
                <a:pt x="1349375" y="1149350"/>
              </a:lnTo>
              <a:lnTo>
                <a:pt x="1625600" y="1162050"/>
              </a:lnTo>
              <a:lnTo>
                <a:pt x="1873250" y="1184275"/>
              </a:lnTo>
              <a:lnTo>
                <a:pt x="2184400" y="1190625"/>
              </a:lnTo>
              <a:lnTo>
                <a:pt x="2441575" y="1216025"/>
              </a:lnTo>
              <a:lnTo>
                <a:pt x="2771775" y="1219200"/>
              </a:lnTo>
              <a:lnTo>
                <a:pt x="2847975" y="1225550"/>
              </a:lnTo>
            </a:path>
          </a:pathLst>
        </a:custGeom>
        <a:noFill xmlns:a="http://schemas.openxmlformats.org/drawingml/2006/main"/>
        <a:ln xmlns:a="http://schemas.openxmlformats.org/drawingml/2006/main" w="28575"/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>
          <a:spAutoFit/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0.09859</cdr:x>
      <cdr:y>0.11321</cdr:y>
    </cdr:from>
    <cdr:to>
      <cdr:x>0.93615</cdr:x>
      <cdr:y>0.5601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333375" y="254794"/>
          <a:ext cx="2832100" cy="1005840"/>
        </a:xfrm>
        <a:custGeom xmlns:a="http://schemas.openxmlformats.org/drawingml/2006/main">
          <a:avLst/>
          <a:gdLst>
            <a:gd name="connsiteX0" fmla="*/ 0 w 2781300"/>
            <a:gd name="connsiteY0" fmla="*/ 0 h 863600"/>
            <a:gd name="connsiteX1" fmla="*/ 63500 w 2781300"/>
            <a:gd name="connsiteY1" fmla="*/ 66675 h 863600"/>
            <a:gd name="connsiteX2" fmla="*/ 104775 w 2781300"/>
            <a:gd name="connsiteY2" fmla="*/ 111125 h 863600"/>
            <a:gd name="connsiteX3" fmla="*/ 142875 w 2781300"/>
            <a:gd name="connsiteY3" fmla="*/ 196850 h 863600"/>
            <a:gd name="connsiteX4" fmla="*/ 206375 w 2781300"/>
            <a:gd name="connsiteY4" fmla="*/ 225425 h 863600"/>
            <a:gd name="connsiteX5" fmla="*/ 282575 w 2781300"/>
            <a:gd name="connsiteY5" fmla="*/ 342900 h 863600"/>
            <a:gd name="connsiteX6" fmla="*/ 339725 w 2781300"/>
            <a:gd name="connsiteY6" fmla="*/ 431800 h 863600"/>
            <a:gd name="connsiteX7" fmla="*/ 409575 w 2781300"/>
            <a:gd name="connsiteY7" fmla="*/ 457200 h 863600"/>
            <a:gd name="connsiteX8" fmla="*/ 460375 w 2781300"/>
            <a:gd name="connsiteY8" fmla="*/ 571500 h 863600"/>
            <a:gd name="connsiteX9" fmla="*/ 542925 w 2781300"/>
            <a:gd name="connsiteY9" fmla="*/ 650875 h 863600"/>
            <a:gd name="connsiteX10" fmla="*/ 644525 w 2781300"/>
            <a:gd name="connsiteY10" fmla="*/ 727075 h 863600"/>
            <a:gd name="connsiteX11" fmla="*/ 809625 w 2781300"/>
            <a:gd name="connsiteY11" fmla="*/ 727075 h 863600"/>
            <a:gd name="connsiteX12" fmla="*/ 863600 w 2781300"/>
            <a:gd name="connsiteY12" fmla="*/ 762000 h 863600"/>
            <a:gd name="connsiteX13" fmla="*/ 1022350 w 2781300"/>
            <a:gd name="connsiteY13" fmla="*/ 815975 h 863600"/>
            <a:gd name="connsiteX14" fmla="*/ 1149350 w 2781300"/>
            <a:gd name="connsiteY14" fmla="*/ 860425 h 863600"/>
            <a:gd name="connsiteX15" fmla="*/ 1371600 w 2781300"/>
            <a:gd name="connsiteY15" fmla="*/ 863600 h 863600"/>
            <a:gd name="connsiteX16" fmla="*/ 1428750 w 2781300"/>
            <a:gd name="connsiteY16" fmla="*/ 825500 h 863600"/>
            <a:gd name="connsiteX17" fmla="*/ 1609725 w 2781300"/>
            <a:gd name="connsiteY17" fmla="*/ 812800 h 863600"/>
            <a:gd name="connsiteX18" fmla="*/ 1717675 w 2781300"/>
            <a:gd name="connsiteY18" fmla="*/ 739775 h 863600"/>
            <a:gd name="connsiteX19" fmla="*/ 1847850 w 2781300"/>
            <a:gd name="connsiteY19" fmla="*/ 682625 h 863600"/>
            <a:gd name="connsiteX20" fmla="*/ 1924050 w 2781300"/>
            <a:gd name="connsiteY20" fmla="*/ 657225 h 863600"/>
            <a:gd name="connsiteX21" fmla="*/ 2041525 w 2781300"/>
            <a:gd name="connsiteY21" fmla="*/ 625475 h 863600"/>
            <a:gd name="connsiteX22" fmla="*/ 2111375 w 2781300"/>
            <a:gd name="connsiteY22" fmla="*/ 546100 h 863600"/>
            <a:gd name="connsiteX23" fmla="*/ 2200275 w 2781300"/>
            <a:gd name="connsiteY23" fmla="*/ 479425 h 863600"/>
            <a:gd name="connsiteX24" fmla="*/ 2244725 w 2781300"/>
            <a:gd name="connsiteY24" fmla="*/ 431800 h 863600"/>
            <a:gd name="connsiteX25" fmla="*/ 2359025 w 2781300"/>
            <a:gd name="connsiteY25" fmla="*/ 384175 h 863600"/>
            <a:gd name="connsiteX26" fmla="*/ 2524125 w 2781300"/>
            <a:gd name="connsiteY26" fmla="*/ 358775 h 863600"/>
            <a:gd name="connsiteX27" fmla="*/ 2679700 w 2781300"/>
            <a:gd name="connsiteY27" fmla="*/ 314325 h 863600"/>
            <a:gd name="connsiteX28" fmla="*/ 2781300 w 2781300"/>
            <a:gd name="connsiteY28" fmla="*/ 292100 h 86360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</a:cxnLst>
          <a:rect l="l" t="t" r="r" b="b"/>
          <a:pathLst>
            <a:path w="2781300" h="863600">
              <a:moveTo>
                <a:pt x="0" y="0"/>
              </a:moveTo>
              <a:lnTo>
                <a:pt x="63500" y="66675"/>
              </a:lnTo>
              <a:lnTo>
                <a:pt x="104775" y="111125"/>
              </a:lnTo>
              <a:lnTo>
                <a:pt x="142875" y="196850"/>
              </a:lnTo>
              <a:lnTo>
                <a:pt x="206375" y="225425"/>
              </a:lnTo>
              <a:lnTo>
                <a:pt x="282575" y="342900"/>
              </a:lnTo>
              <a:lnTo>
                <a:pt x="339725" y="431800"/>
              </a:lnTo>
              <a:lnTo>
                <a:pt x="409575" y="457200"/>
              </a:lnTo>
              <a:lnTo>
                <a:pt x="460375" y="571500"/>
              </a:lnTo>
              <a:lnTo>
                <a:pt x="542925" y="650875"/>
              </a:lnTo>
              <a:lnTo>
                <a:pt x="644525" y="727075"/>
              </a:lnTo>
              <a:lnTo>
                <a:pt x="809625" y="727075"/>
              </a:lnTo>
              <a:lnTo>
                <a:pt x="863600" y="762000"/>
              </a:lnTo>
              <a:lnTo>
                <a:pt x="1022350" y="815975"/>
              </a:lnTo>
              <a:lnTo>
                <a:pt x="1149350" y="860425"/>
              </a:lnTo>
              <a:lnTo>
                <a:pt x="1371600" y="863600"/>
              </a:lnTo>
              <a:lnTo>
                <a:pt x="1428750" y="825500"/>
              </a:lnTo>
              <a:lnTo>
                <a:pt x="1609725" y="812800"/>
              </a:lnTo>
              <a:lnTo>
                <a:pt x="1717675" y="739775"/>
              </a:lnTo>
              <a:lnTo>
                <a:pt x="1847850" y="682625"/>
              </a:lnTo>
              <a:lnTo>
                <a:pt x="1924050" y="657225"/>
              </a:lnTo>
              <a:lnTo>
                <a:pt x="2041525" y="625475"/>
              </a:lnTo>
              <a:lnTo>
                <a:pt x="2111375" y="546100"/>
              </a:lnTo>
              <a:lnTo>
                <a:pt x="2200275" y="479425"/>
              </a:lnTo>
              <a:lnTo>
                <a:pt x="2244725" y="431800"/>
              </a:lnTo>
              <a:lnTo>
                <a:pt x="2359025" y="384175"/>
              </a:lnTo>
              <a:lnTo>
                <a:pt x="2524125" y="358775"/>
              </a:lnTo>
              <a:lnTo>
                <a:pt x="2679700" y="314325"/>
              </a:lnTo>
              <a:lnTo>
                <a:pt x="2781300" y="292100"/>
              </a:lnTo>
            </a:path>
          </a:pathLst>
        </a:cu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square" rtlCol="0" anchor="ctr">
          <a:spAutoFit/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7/23/2018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FBF6B-6A5C-4AF0-95C7-091FCECE3E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7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bradshaw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/>
              <a:t>	</a:t>
            </a:r>
            <a:r>
              <a:rPr lang="en-US" smtClean="0"/>
              <a:t>Network </a:t>
            </a:r>
            <a:r>
              <a:rPr lang="en-US" dirty="0" smtClean="0"/>
              <a:t>training strategies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Tyler J Bradshaw (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hlinkClick r:id="rId3"/>
              </a:rPr>
              <a:t>tbradshaw@wisc.ed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  <a:hlinkClick r:id="rId3"/>
              </a:rPr>
              <a:t>u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July 20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, 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 605"/>
          <p:cNvSpPr/>
          <p:nvPr/>
        </p:nvSpPr>
        <p:spPr>
          <a:xfrm>
            <a:off x="6282381" y="1992625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imbalance (+ inappropriate loss function) can cause misleading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Warning: models trained on balanced classes may perform poorly when facing natural class distributions</a:t>
            </a:r>
          </a:p>
          <a:p>
            <a:r>
              <a:rPr lang="en-US" dirty="0" smtClean="0"/>
              <a:t>Recommendation: 1</a:t>
            </a:r>
            <a:r>
              <a:rPr lang="en-US" baseline="30000" dirty="0" smtClean="0"/>
              <a:t>st</a:t>
            </a:r>
            <a:r>
              <a:rPr lang="en-US" dirty="0" smtClean="0"/>
              <a:t> stage of training with balanced classes, 2</a:t>
            </a:r>
            <a:r>
              <a:rPr lang="en-US" baseline="30000" dirty="0" smtClean="0"/>
              <a:t>nd</a:t>
            </a:r>
            <a:r>
              <a:rPr lang="en-US" dirty="0" smtClean="0"/>
              <a:t> stage with natural class distributions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</a:t>
            </a:r>
            <a:r>
              <a:rPr lang="en-US" dirty="0" smtClean="0"/>
              <a:t>CNN – </a:t>
            </a:r>
            <a:r>
              <a:rPr lang="en-US" dirty="0"/>
              <a:t>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8" name="Straight Connector 417"/>
          <p:cNvCxnSpPr/>
          <p:nvPr/>
        </p:nvCxnSpPr>
        <p:spPr>
          <a:xfrm>
            <a:off x="7622230" y="2004616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6301430" y="327854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 419"/>
          <p:cNvSpPr/>
          <p:nvPr/>
        </p:nvSpPr>
        <p:spPr>
          <a:xfrm>
            <a:off x="7446018" y="29267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75031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74142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59841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7477768" y="3079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7687318" y="30664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7598418" y="290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7528568" y="2825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8" name="Oval 427"/>
          <p:cNvSpPr/>
          <p:nvPr/>
        </p:nvSpPr>
        <p:spPr>
          <a:xfrm>
            <a:off x="7807968" y="3161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Oval 428"/>
          <p:cNvSpPr/>
          <p:nvPr/>
        </p:nvSpPr>
        <p:spPr>
          <a:xfrm>
            <a:off x="77571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76682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785241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2" name="Oval 431"/>
          <p:cNvSpPr/>
          <p:nvPr/>
        </p:nvSpPr>
        <p:spPr>
          <a:xfrm>
            <a:off x="7731768" y="3288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7846068" y="3333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7941318" y="32760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7896868" y="3155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6" name="Oval 435"/>
          <p:cNvSpPr/>
          <p:nvPr/>
        </p:nvSpPr>
        <p:spPr>
          <a:xfrm>
            <a:off x="7782568" y="3034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7414268" y="3104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2" name="Oval 441"/>
          <p:cNvSpPr/>
          <p:nvPr/>
        </p:nvSpPr>
        <p:spPr>
          <a:xfrm>
            <a:off x="7338068" y="3231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7561112" y="319790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7388868" y="2977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7706368" y="348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6" name="Oval 455"/>
          <p:cNvSpPr/>
          <p:nvPr/>
        </p:nvSpPr>
        <p:spPr>
          <a:xfrm>
            <a:off x="7757168" y="3307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7627787" y="31363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0" name="Oval 459"/>
          <p:cNvSpPr/>
          <p:nvPr/>
        </p:nvSpPr>
        <p:spPr>
          <a:xfrm>
            <a:off x="7596036" y="3237001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1" name="Oval 460"/>
          <p:cNvSpPr/>
          <p:nvPr/>
        </p:nvSpPr>
        <p:spPr>
          <a:xfrm>
            <a:off x="7508724" y="318710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2" name="Oval 461"/>
          <p:cNvSpPr/>
          <p:nvPr/>
        </p:nvSpPr>
        <p:spPr>
          <a:xfrm>
            <a:off x="7438558" y="2796266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3" name="Oval 462"/>
          <p:cNvSpPr/>
          <p:nvPr/>
        </p:nvSpPr>
        <p:spPr>
          <a:xfrm>
            <a:off x="7759549" y="2919775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4" name="Oval 463"/>
          <p:cNvSpPr/>
          <p:nvPr/>
        </p:nvSpPr>
        <p:spPr>
          <a:xfrm>
            <a:off x="7888930" y="291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Oval 464"/>
          <p:cNvSpPr/>
          <p:nvPr/>
        </p:nvSpPr>
        <p:spPr>
          <a:xfrm>
            <a:off x="7661124" y="279721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6" name="Oval 465"/>
          <p:cNvSpPr/>
          <p:nvPr/>
        </p:nvSpPr>
        <p:spPr>
          <a:xfrm>
            <a:off x="7956400" y="308170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7912744" y="32183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7988944" y="32714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4" name="Oval 473"/>
          <p:cNvSpPr/>
          <p:nvPr/>
        </p:nvSpPr>
        <p:spPr>
          <a:xfrm>
            <a:off x="719836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5" name="Oval 474"/>
          <p:cNvSpPr/>
          <p:nvPr/>
        </p:nvSpPr>
        <p:spPr>
          <a:xfrm>
            <a:off x="738251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7261868" y="29012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1" name="Oval 480"/>
          <p:cNvSpPr/>
          <p:nvPr/>
        </p:nvSpPr>
        <p:spPr>
          <a:xfrm>
            <a:off x="6976911" y="29394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3" name="Oval 482"/>
          <p:cNvSpPr/>
          <p:nvPr/>
        </p:nvSpPr>
        <p:spPr>
          <a:xfrm>
            <a:off x="7040411" y="30029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5" name="Oval 484"/>
          <p:cNvSpPr/>
          <p:nvPr/>
        </p:nvSpPr>
        <p:spPr>
          <a:xfrm>
            <a:off x="7249961" y="29902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8" name="Oval 487"/>
          <p:cNvSpPr/>
          <p:nvPr/>
        </p:nvSpPr>
        <p:spPr>
          <a:xfrm>
            <a:off x="691499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709914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1" name="Oval 490"/>
          <p:cNvSpPr/>
          <p:nvPr/>
        </p:nvSpPr>
        <p:spPr>
          <a:xfrm>
            <a:off x="7092799" y="320933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5" name="Oval 494"/>
          <p:cNvSpPr/>
          <p:nvPr/>
        </p:nvSpPr>
        <p:spPr>
          <a:xfrm>
            <a:off x="7180905" y="33331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8" name="Oval 497"/>
          <p:cNvSpPr/>
          <p:nvPr/>
        </p:nvSpPr>
        <p:spPr>
          <a:xfrm>
            <a:off x="7358705" y="34411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7453955" y="33839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3" name="Oval 502"/>
          <p:cNvSpPr/>
          <p:nvPr/>
        </p:nvSpPr>
        <p:spPr>
          <a:xfrm>
            <a:off x="7738912" y="35846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7" name="Oval 506"/>
          <p:cNvSpPr/>
          <p:nvPr/>
        </p:nvSpPr>
        <p:spPr>
          <a:xfrm>
            <a:off x="7738912" y="36481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9" name="Oval 508"/>
          <p:cNvSpPr/>
          <p:nvPr/>
        </p:nvSpPr>
        <p:spPr>
          <a:xfrm>
            <a:off x="724043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0" name="Oval 509"/>
          <p:cNvSpPr/>
          <p:nvPr/>
        </p:nvSpPr>
        <p:spPr>
          <a:xfrm>
            <a:off x="742458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7303937" y="26880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7513487" y="26753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70396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69507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7014217" y="27689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7341243" y="35200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7455543" y="356445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7550793" y="35073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7303937" y="36635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7481737" y="37714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8031806" y="343984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7969100" y="35389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7943700" y="36024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8104038" y="37859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8153250" y="35897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7665093" y="3739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7874643" y="37270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9" name="Oval 548"/>
          <p:cNvSpPr/>
          <p:nvPr/>
        </p:nvSpPr>
        <p:spPr>
          <a:xfrm>
            <a:off x="7627787" y="38832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2" name="Oval 551"/>
          <p:cNvSpPr/>
          <p:nvPr/>
        </p:nvSpPr>
        <p:spPr>
          <a:xfrm>
            <a:off x="7805587" y="39911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3" name="Oval 552"/>
          <p:cNvSpPr/>
          <p:nvPr/>
        </p:nvSpPr>
        <p:spPr>
          <a:xfrm>
            <a:off x="7900837" y="39340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4" name="Oval 553"/>
          <p:cNvSpPr/>
          <p:nvPr/>
        </p:nvSpPr>
        <p:spPr>
          <a:xfrm>
            <a:off x="7878612" y="34685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5" name="Oval 554"/>
          <p:cNvSpPr/>
          <p:nvPr/>
        </p:nvSpPr>
        <p:spPr>
          <a:xfrm>
            <a:off x="7186462" y="355620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8189767" y="388988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8308033" y="36638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8219133" y="3676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7592068" y="27807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7886550" y="30982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8060066" y="309313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8155316" y="30359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8132298" y="34391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8181510" y="324299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8310099" y="31101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8218027" y="35431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8336293" y="33171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8155316" y="329886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7488087" y="342967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5" name="Freeform 604"/>
          <p:cNvSpPr/>
          <p:nvPr/>
        </p:nvSpPr>
        <p:spPr>
          <a:xfrm>
            <a:off x="6668330" y="2491740"/>
            <a:ext cx="1903462" cy="1636081"/>
          </a:xfrm>
          <a:custGeom>
            <a:avLst/>
            <a:gdLst>
              <a:gd name="connsiteX0" fmla="*/ 731520 w 1828800"/>
              <a:gd name="connsiteY0" fmla="*/ 0 h 1615440"/>
              <a:gd name="connsiteX1" fmla="*/ 876300 w 1828800"/>
              <a:gd name="connsiteY1" fmla="*/ 137160 h 1615440"/>
              <a:gd name="connsiteX2" fmla="*/ 929640 w 1828800"/>
              <a:gd name="connsiteY2" fmla="*/ 281940 h 1615440"/>
              <a:gd name="connsiteX3" fmla="*/ 868680 w 1828800"/>
              <a:gd name="connsiteY3" fmla="*/ 358140 h 1615440"/>
              <a:gd name="connsiteX4" fmla="*/ 731520 w 1828800"/>
              <a:gd name="connsiteY4" fmla="*/ 464820 h 1615440"/>
              <a:gd name="connsiteX5" fmla="*/ 716280 w 1828800"/>
              <a:gd name="connsiteY5" fmla="*/ 617220 h 1615440"/>
              <a:gd name="connsiteX6" fmla="*/ 762000 w 1828800"/>
              <a:gd name="connsiteY6" fmla="*/ 777240 h 1615440"/>
              <a:gd name="connsiteX7" fmla="*/ 891540 w 1828800"/>
              <a:gd name="connsiteY7" fmla="*/ 830580 h 1615440"/>
              <a:gd name="connsiteX8" fmla="*/ 1021080 w 1828800"/>
              <a:gd name="connsiteY8" fmla="*/ 822960 h 1615440"/>
              <a:gd name="connsiteX9" fmla="*/ 1257300 w 1828800"/>
              <a:gd name="connsiteY9" fmla="*/ 815340 h 1615440"/>
              <a:gd name="connsiteX10" fmla="*/ 1280160 w 1828800"/>
              <a:gd name="connsiteY10" fmla="*/ 701040 h 1615440"/>
              <a:gd name="connsiteX11" fmla="*/ 1386840 w 1828800"/>
              <a:gd name="connsiteY11" fmla="*/ 533400 h 1615440"/>
              <a:gd name="connsiteX12" fmla="*/ 1661160 w 1828800"/>
              <a:gd name="connsiteY12" fmla="*/ 533400 h 1615440"/>
              <a:gd name="connsiteX13" fmla="*/ 1828800 w 1828800"/>
              <a:gd name="connsiteY13" fmla="*/ 762000 h 1615440"/>
              <a:gd name="connsiteX14" fmla="*/ 1828800 w 1828800"/>
              <a:gd name="connsiteY14" fmla="*/ 1181100 h 1615440"/>
              <a:gd name="connsiteX15" fmla="*/ 1546860 w 1828800"/>
              <a:gd name="connsiteY15" fmla="*/ 1524000 h 1615440"/>
              <a:gd name="connsiteX16" fmla="*/ 1158240 w 1828800"/>
              <a:gd name="connsiteY16" fmla="*/ 1615440 h 1615440"/>
              <a:gd name="connsiteX17" fmla="*/ 320040 w 1828800"/>
              <a:gd name="connsiteY17" fmla="*/ 1318260 h 1615440"/>
              <a:gd name="connsiteX18" fmla="*/ 0 w 1828800"/>
              <a:gd name="connsiteY18" fmla="*/ 754380 h 1615440"/>
              <a:gd name="connsiteX19" fmla="*/ 0 w 1828800"/>
              <a:gd name="connsiteY19" fmla="*/ 259080 h 1615440"/>
              <a:gd name="connsiteX20" fmla="*/ 731520 w 1828800"/>
              <a:gd name="connsiteY20" fmla="*/ 0 h 1615440"/>
              <a:gd name="connsiteX0" fmla="*/ 731520 w 1828800"/>
              <a:gd name="connsiteY0" fmla="*/ 2467 h 1617907"/>
              <a:gd name="connsiteX1" fmla="*/ 876300 w 1828800"/>
              <a:gd name="connsiteY1" fmla="*/ 139627 h 1617907"/>
              <a:gd name="connsiteX2" fmla="*/ 929640 w 1828800"/>
              <a:gd name="connsiteY2" fmla="*/ 284407 h 1617907"/>
              <a:gd name="connsiteX3" fmla="*/ 868680 w 1828800"/>
              <a:gd name="connsiteY3" fmla="*/ 360607 h 1617907"/>
              <a:gd name="connsiteX4" fmla="*/ 731520 w 1828800"/>
              <a:gd name="connsiteY4" fmla="*/ 467287 h 1617907"/>
              <a:gd name="connsiteX5" fmla="*/ 716280 w 1828800"/>
              <a:gd name="connsiteY5" fmla="*/ 619687 h 1617907"/>
              <a:gd name="connsiteX6" fmla="*/ 762000 w 1828800"/>
              <a:gd name="connsiteY6" fmla="*/ 779707 h 1617907"/>
              <a:gd name="connsiteX7" fmla="*/ 891540 w 1828800"/>
              <a:gd name="connsiteY7" fmla="*/ 833047 h 1617907"/>
              <a:gd name="connsiteX8" fmla="*/ 1021080 w 1828800"/>
              <a:gd name="connsiteY8" fmla="*/ 825427 h 1617907"/>
              <a:gd name="connsiteX9" fmla="*/ 1257300 w 1828800"/>
              <a:gd name="connsiteY9" fmla="*/ 817807 h 1617907"/>
              <a:gd name="connsiteX10" fmla="*/ 1280160 w 1828800"/>
              <a:gd name="connsiteY10" fmla="*/ 703507 h 1617907"/>
              <a:gd name="connsiteX11" fmla="*/ 1386840 w 1828800"/>
              <a:gd name="connsiteY11" fmla="*/ 535867 h 1617907"/>
              <a:gd name="connsiteX12" fmla="*/ 1661160 w 1828800"/>
              <a:gd name="connsiteY12" fmla="*/ 535867 h 1617907"/>
              <a:gd name="connsiteX13" fmla="*/ 1828800 w 1828800"/>
              <a:gd name="connsiteY13" fmla="*/ 764467 h 1617907"/>
              <a:gd name="connsiteX14" fmla="*/ 1828800 w 1828800"/>
              <a:gd name="connsiteY14" fmla="*/ 1183567 h 1617907"/>
              <a:gd name="connsiteX15" fmla="*/ 1546860 w 1828800"/>
              <a:gd name="connsiteY15" fmla="*/ 1526467 h 1617907"/>
              <a:gd name="connsiteX16" fmla="*/ 1158240 w 1828800"/>
              <a:gd name="connsiteY16" fmla="*/ 1617907 h 1617907"/>
              <a:gd name="connsiteX17" fmla="*/ 320040 w 1828800"/>
              <a:gd name="connsiteY17" fmla="*/ 1320727 h 1617907"/>
              <a:gd name="connsiteX18" fmla="*/ 0 w 1828800"/>
              <a:gd name="connsiteY18" fmla="*/ 756847 h 1617907"/>
              <a:gd name="connsiteX19" fmla="*/ 0 w 1828800"/>
              <a:gd name="connsiteY19" fmla="*/ 261547 h 1617907"/>
              <a:gd name="connsiteX20" fmla="*/ 731520 w 1828800"/>
              <a:gd name="connsiteY20" fmla="*/ 2467 h 1617907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28800"/>
              <a:gd name="connsiteY0" fmla="*/ 2424 h 1617864"/>
              <a:gd name="connsiteX1" fmla="*/ 876300 w 1828800"/>
              <a:gd name="connsiteY1" fmla="*/ 139584 h 1617864"/>
              <a:gd name="connsiteX2" fmla="*/ 929640 w 1828800"/>
              <a:gd name="connsiteY2" fmla="*/ 284364 h 1617864"/>
              <a:gd name="connsiteX3" fmla="*/ 868680 w 1828800"/>
              <a:gd name="connsiteY3" fmla="*/ 360564 h 1617864"/>
              <a:gd name="connsiteX4" fmla="*/ 731520 w 1828800"/>
              <a:gd name="connsiteY4" fmla="*/ 467244 h 1617864"/>
              <a:gd name="connsiteX5" fmla="*/ 716280 w 1828800"/>
              <a:gd name="connsiteY5" fmla="*/ 619644 h 1617864"/>
              <a:gd name="connsiteX6" fmla="*/ 762000 w 1828800"/>
              <a:gd name="connsiteY6" fmla="*/ 779664 h 1617864"/>
              <a:gd name="connsiteX7" fmla="*/ 891540 w 1828800"/>
              <a:gd name="connsiteY7" fmla="*/ 833004 h 1617864"/>
              <a:gd name="connsiteX8" fmla="*/ 1021080 w 1828800"/>
              <a:gd name="connsiteY8" fmla="*/ 825384 h 1617864"/>
              <a:gd name="connsiteX9" fmla="*/ 1257300 w 1828800"/>
              <a:gd name="connsiteY9" fmla="*/ 817764 h 1617864"/>
              <a:gd name="connsiteX10" fmla="*/ 1280160 w 1828800"/>
              <a:gd name="connsiteY10" fmla="*/ 703464 h 1617864"/>
              <a:gd name="connsiteX11" fmla="*/ 1386840 w 1828800"/>
              <a:gd name="connsiteY11" fmla="*/ 535824 h 1617864"/>
              <a:gd name="connsiteX12" fmla="*/ 1661160 w 1828800"/>
              <a:gd name="connsiteY12" fmla="*/ 535824 h 1617864"/>
              <a:gd name="connsiteX13" fmla="*/ 1828800 w 1828800"/>
              <a:gd name="connsiteY13" fmla="*/ 764424 h 1617864"/>
              <a:gd name="connsiteX14" fmla="*/ 1828800 w 1828800"/>
              <a:gd name="connsiteY14" fmla="*/ 1183524 h 1617864"/>
              <a:gd name="connsiteX15" fmla="*/ 1546860 w 1828800"/>
              <a:gd name="connsiteY15" fmla="*/ 1526424 h 1617864"/>
              <a:gd name="connsiteX16" fmla="*/ 1158240 w 1828800"/>
              <a:gd name="connsiteY16" fmla="*/ 1617864 h 1617864"/>
              <a:gd name="connsiteX17" fmla="*/ 320040 w 1828800"/>
              <a:gd name="connsiteY17" fmla="*/ 1320684 h 1617864"/>
              <a:gd name="connsiteX18" fmla="*/ 0 w 1828800"/>
              <a:gd name="connsiteY18" fmla="*/ 756804 h 1617864"/>
              <a:gd name="connsiteX19" fmla="*/ 0 w 1828800"/>
              <a:gd name="connsiteY19" fmla="*/ 261504 h 1617864"/>
              <a:gd name="connsiteX20" fmla="*/ 731520 w 1828800"/>
              <a:gd name="connsiteY20" fmla="*/ 2424 h 1617864"/>
              <a:gd name="connsiteX0" fmla="*/ 731520 w 1867448"/>
              <a:gd name="connsiteY0" fmla="*/ 2424 h 1617864"/>
              <a:gd name="connsiteX1" fmla="*/ 876300 w 1867448"/>
              <a:gd name="connsiteY1" fmla="*/ 139584 h 1617864"/>
              <a:gd name="connsiteX2" fmla="*/ 929640 w 1867448"/>
              <a:gd name="connsiteY2" fmla="*/ 284364 h 1617864"/>
              <a:gd name="connsiteX3" fmla="*/ 868680 w 1867448"/>
              <a:gd name="connsiteY3" fmla="*/ 360564 h 1617864"/>
              <a:gd name="connsiteX4" fmla="*/ 731520 w 1867448"/>
              <a:gd name="connsiteY4" fmla="*/ 467244 h 1617864"/>
              <a:gd name="connsiteX5" fmla="*/ 716280 w 1867448"/>
              <a:gd name="connsiteY5" fmla="*/ 619644 h 1617864"/>
              <a:gd name="connsiteX6" fmla="*/ 762000 w 1867448"/>
              <a:gd name="connsiteY6" fmla="*/ 779664 h 1617864"/>
              <a:gd name="connsiteX7" fmla="*/ 891540 w 1867448"/>
              <a:gd name="connsiteY7" fmla="*/ 833004 h 1617864"/>
              <a:gd name="connsiteX8" fmla="*/ 1021080 w 1867448"/>
              <a:gd name="connsiteY8" fmla="*/ 825384 h 1617864"/>
              <a:gd name="connsiteX9" fmla="*/ 1257300 w 1867448"/>
              <a:gd name="connsiteY9" fmla="*/ 817764 h 1617864"/>
              <a:gd name="connsiteX10" fmla="*/ 1280160 w 1867448"/>
              <a:gd name="connsiteY10" fmla="*/ 703464 h 1617864"/>
              <a:gd name="connsiteX11" fmla="*/ 1386840 w 1867448"/>
              <a:gd name="connsiteY11" fmla="*/ 535824 h 1617864"/>
              <a:gd name="connsiteX12" fmla="*/ 1661160 w 1867448"/>
              <a:gd name="connsiteY12" fmla="*/ 535824 h 1617864"/>
              <a:gd name="connsiteX13" fmla="*/ 1828800 w 1867448"/>
              <a:gd name="connsiteY13" fmla="*/ 764424 h 1617864"/>
              <a:gd name="connsiteX14" fmla="*/ 1828800 w 1867448"/>
              <a:gd name="connsiteY14" fmla="*/ 1183524 h 1617864"/>
              <a:gd name="connsiteX15" fmla="*/ 1546860 w 1867448"/>
              <a:gd name="connsiteY15" fmla="*/ 1526424 h 1617864"/>
              <a:gd name="connsiteX16" fmla="*/ 1158240 w 1867448"/>
              <a:gd name="connsiteY16" fmla="*/ 1617864 h 1617864"/>
              <a:gd name="connsiteX17" fmla="*/ 320040 w 1867448"/>
              <a:gd name="connsiteY17" fmla="*/ 1320684 h 1617864"/>
              <a:gd name="connsiteX18" fmla="*/ 0 w 1867448"/>
              <a:gd name="connsiteY18" fmla="*/ 756804 h 1617864"/>
              <a:gd name="connsiteX19" fmla="*/ 0 w 1867448"/>
              <a:gd name="connsiteY19" fmla="*/ 261504 h 1617864"/>
              <a:gd name="connsiteX20" fmla="*/ 731520 w 1867448"/>
              <a:gd name="connsiteY20" fmla="*/ 2424 h 1617864"/>
              <a:gd name="connsiteX0" fmla="*/ 731520 w 1877496"/>
              <a:gd name="connsiteY0" fmla="*/ 2424 h 1617864"/>
              <a:gd name="connsiteX1" fmla="*/ 876300 w 1877496"/>
              <a:gd name="connsiteY1" fmla="*/ 139584 h 1617864"/>
              <a:gd name="connsiteX2" fmla="*/ 929640 w 1877496"/>
              <a:gd name="connsiteY2" fmla="*/ 284364 h 1617864"/>
              <a:gd name="connsiteX3" fmla="*/ 868680 w 1877496"/>
              <a:gd name="connsiteY3" fmla="*/ 360564 h 1617864"/>
              <a:gd name="connsiteX4" fmla="*/ 731520 w 1877496"/>
              <a:gd name="connsiteY4" fmla="*/ 467244 h 1617864"/>
              <a:gd name="connsiteX5" fmla="*/ 716280 w 1877496"/>
              <a:gd name="connsiteY5" fmla="*/ 619644 h 1617864"/>
              <a:gd name="connsiteX6" fmla="*/ 762000 w 1877496"/>
              <a:gd name="connsiteY6" fmla="*/ 779664 h 1617864"/>
              <a:gd name="connsiteX7" fmla="*/ 891540 w 1877496"/>
              <a:gd name="connsiteY7" fmla="*/ 833004 h 1617864"/>
              <a:gd name="connsiteX8" fmla="*/ 1021080 w 1877496"/>
              <a:gd name="connsiteY8" fmla="*/ 825384 h 1617864"/>
              <a:gd name="connsiteX9" fmla="*/ 1257300 w 1877496"/>
              <a:gd name="connsiteY9" fmla="*/ 817764 h 1617864"/>
              <a:gd name="connsiteX10" fmla="*/ 1280160 w 1877496"/>
              <a:gd name="connsiteY10" fmla="*/ 703464 h 1617864"/>
              <a:gd name="connsiteX11" fmla="*/ 1386840 w 1877496"/>
              <a:gd name="connsiteY11" fmla="*/ 535824 h 1617864"/>
              <a:gd name="connsiteX12" fmla="*/ 1661160 w 1877496"/>
              <a:gd name="connsiteY12" fmla="*/ 535824 h 1617864"/>
              <a:gd name="connsiteX13" fmla="*/ 1828800 w 1877496"/>
              <a:gd name="connsiteY13" fmla="*/ 764424 h 1617864"/>
              <a:gd name="connsiteX14" fmla="*/ 1828800 w 1877496"/>
              <a:gd name="connsiteY14" fmla="*/ 1183524 h 1617864"/>
              <a:gd name="connsiteX15" fmla="*/ 1546860 w 1877496"/>
              <a:gd name="connsiteY15" fmla="*/ 1526424 h 1617864"/>
              <a:gd name="connsiteX16" fmla="*/ 1158240 w 1877496"/>
              <a:gd name="connsiteY16" fmla="*/ 1617864 h 1617864"/>
              <a:gd name="connsiteX17" fmla="*/ 320040 w 1877496"/>
              <a:gd name="connsiteY17" fmla="*/ 1320684 h 1617864"/>
              <a:gd name="connsiteX18" fmla="*/ 0 w 1877496"/>
              <a:gd name="connsiteY18" fmla="*/ 756804 h 1617864"/>
              <a:gd name="connsiteX19" fmla="*/ 0 w 1877496"/>
              <a:gd name="connsiteY19" fmla="*/ 261504 h 1617864"/>
              <a:gd name="connsiteX20" fmla="*/ 731520 w 1877496"/>
              <a:gd name="connsiteY20" fmla="*/ 2424 h 1617864"/>
              <a:gd name="connsiteX0" fmla="*/ 731520 w 1877496"/>
              <a:gd name="connsiteY0" fmla="*/ 2424 h 1634872"/>
              <a:gd name="connsiteX1" fmla="*/ 876300 w 1877496"/>
              <a:gd name="connsiteY1" fmla="*/ 139584 h 1634872"/>
              <a:gd name="connsiteX2" fmla="*/ 929640 w 1877496"/>
              <a:gd name="connsiteY2" fmla="*/ 284364 h 1634872"/>
              <a:gd name="connsiteX3" fmla="*/ 868680 w 1877496"/>
              <a:gd name="connsiteY3" fmla="*/ 360564 h 1634872"/>
              <a:gd name="connsiteX4" fmla="*/ 731520 w 1877496"/>
              <a:gd name="connsiteY4" fmla="*/ 467244 h 1634872"/>
              <a:gd name="connsiteX5" fmla="*/ 716280 w 1877496"/>
              <a:gd name="connsiteY5" fmla="*/ 619644 h 1634872"/>
              <a:gd name="connsiteX6" fmla="*/ 762000 w 1877496"/>
              <a:gd name="connsiteY6" fmla="*/ 779664 h 1634872"/>
              <a:gd name="connsiteX7" fmla="*/ 891540 w 1877496"/>
              <a:gd name="connsiteY7" fmla="*/ 833004 h 1634872"/>
              <a:gd name="connsiteX8" fmla="*/ 1021080 w 1877496"/>
              <a:gd name="connsiteY8" fmla="*/ 825384 h 1634872"/>
              <a:gd name="connsiteX9" fmla="*/ 1257300 w 1877496"/>
              <a:gd name="connsiteY9" fmla="*/ 817764 h 1634872"/>
              <a:gd name="connsiteX10" fmla="*/ 1280160 w 1877496"/>
              <a:gd name="connsiteY10" fmla="*/ 703464 h 1634872"/>
              <a:gd name="connsiteX11" fmla="*/ 1386840 w 1877496"/>
              <a:gd name="connsiteY11" fmla="*/ 535824 h 1634872"/>
              <a:gd name="connsiteX12" fmla="*/ 1661160 w 1877496"/>
              <a:gd name="connsiteY12" fmla="*/ 535824 h 1634872"/>
              <a:gd name="connsiteX13" fmla="*/ 1828800 w 1877496"/>
              <a:gd name="connsiteY13" fmla="*/ 764424 h 1634872"/>
              <a:gd name="connsiteX14" fmla="*/ 1828800 w 1877496"/>
              <a:gd name="connsiteY14" fmla="*/ 1183524 h 1634872"/>
              <a:gd name="connsiteX15" fmla="*/ 1546860 w 1877496"/>
              <a:gd name="connsiteY15" fmla="*/ 1526424 h 1634872"/>
              <a:gd name="connsiteX16" fmla="*/ 1158240 w 1877496"/>
              <a:gd name="connsiteY16" fmla="*/ 1617864 h 1634872"/>
              <a:gd name="connsiteX17" fmla="*/ 320040 w 1877496"/>
              <a:gd name="connsiteY17" fmla="*/ 1320684 h 1634872"/>
              <a:gd name="connsiteX18" fmla="*/ 0 w 1877496"/>
              <a:gd name="connsiteY18" fmla="*/ 756804 h 1634872"/>
              <a:gd name="connsiteX19" fmla="*/ 0 w 1877496"/>
              <a:gd name="connsiteY19" fmla="*/ 261504 h 1634872"/>
              <a:gd name="connsiteX20" fmla="*/ 731520 w 1877496"/>
              <a:gd name="connsiteY20" fmla="*/ 2424 h 1634872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31520 w 1877496"/>
              <a:gd name="connsiteY0" fmla="*/ 2424 h 1655786"/>
              <a:gd name="connsiteX1" fmla="*/ 876300 w 1877496"/>
              <a:gd name="connsiteY1" fmla="*/ 139584 h 1655786"/>
              <a:gd name="connsiteX2" fmla="*/ 929640 w 1877496"/>
              <a:gd name="connsiteY2" fmla="*/ 284364 h 1655786"/>
              <a:gd name="connsiteX3" fmla="*/ 868680 w 1877496"/>
              <a:gd name="connsiteY3" fmla="*/ 360564 h 1655786"/>
              <a:gd name="connsiteX4" fmla="*/ 731520 w 1877496"/>
              <a:gd name="connsiteY4" fmla="*/ 467244 h 1655786"/>
              <a:gd name="connsiteX5" fmla="*/ 716280 w 1877496"/>
              <a:gd name="connsiteY5" fmla="*/ 619644 h 1655786"/>
              <a:gd name="connsiteX6" fmla="*/ 762000 w 1877496"/>
              <a:gd name="connsiteY6" fmla="*/ 779664 h 1655786"/>
              <a:gd name="connsiteX7" fmla="*/ 891540 w 1877496"/>
              <a:gd name="connsiteY7" fmla="*/ 833004 h 1655786"/>
              <a:gd name="connsiteX8" fmla="*/ 1021080 w 1877496"/>
              <a:gd name="connsiteY8" fmla="*/ 825384 h 1655786"/>
              <a:gd name="connsiteX9" fmla="*/ 1257300 w 1877496"/>
              <a:gd name="connsiteY9" fmla="*/ 817764 h 1655786"/>
              <a:gd name="connsiteX10" fmla="*/ 1280160 w 1877496"/>
              <a:gd name="connsiteY10" fmla="*/ 703464 h 1655786"/>
              <a:gd name="connsiteX11" fmla="*/ 1386840 w 1877496"/>
              <a:gd name="connsiteY11" fmla="*/ 535824 h 1655786"/>
              <a:gd name="connsiteX12" fmla="*/ 1661160 w 1877496"/>
              <a:gd name="connsiteY12" fmla="*/ 535824 h 1655786"/>
              <a:gd name="connsiteX13" fmla="*/ 1828800 w 1877496"/>
              <a:gd name="connsiteY13" fmla="*/ 764424 h 1655786"/>
              <a:gd name="connsiteX14" fmla="*/ 1828800 w 1877496"/>
              <a:gd name="connsiteY14" fmla="*/ 1183524 h 1655786"/>
              <a:gd name="connsiteX15" fmla="*/ 1546860 w 1877496"/>
              <a:gd name="connsiteY15" fmla="*/ 1526424 h 1655786"/>
              <a:gd name="connsiteX16" fmla="*/ 1158240 w 1877496"/>
              <a:gd name="connsiteY16" fmla="*/ 1617864 h 1655786"/>
              <a:gd name="connsiteX17" fmla="*/ 320040 w 1877496"/>
              <a:gd name="connsiteY17" fmla="*/ 1320684 h 1655786"/>
              <a:gd name="connsiteX18" fmla="*/ 0 w 1877496"/>
              <a:gd name="connsiteY18" fmla="*/ 756804 h 1655786"/>
              <a:gd name="connsiteX19" fmla="*/ 0 w 1877496"/>
              <a:gd name="connsiteY19" fmla="*/ 261504 h 1655786"/>
              <a:gd name="connsiteX20" fmla="*/ 731520 w 1877496"/>
              <a:gd name="connsiteY20" fmla="*/ 2424 h 1655786"/>
              <a:gd name="connsiteX0" fmla="*/ 741045 w 1887021"/>
              <a:gd name="connsiteY0" fmla="*/ 2424 h 1655786"/>
              <a:gd name="connsiteX1" fmla="*/ 885825 w 1887021"/>
              <a:gd name="connsiteY1" fmla="*/ 139584 h 1655786"/>
              <a:gd name="connsiteX2" fmla="*/ 939165 w 1887021"/>
              <a:gd name="connsiteY2" fmla="*/ 284364 h 1655786"/>
              <a:gd name="connsiteX3" fmla="*/ 878205 w 1887021"/>
              <a:gd name="connsiteY3" fmla="*/ 360564 h 1655786"/>
              <a:gd name="connsiteX4" fmla="*/ 741045 w 1887021"/>
              <a:gd name="connsiteY4" fmla="*/ 467244 h 1655786"/>
              <a:gd name="connsiteX5" fmla="*/ 725805 w 1887021"/>
              <a:gd name="connsiteY5" fmla="*/ 619644 h 1655786"/>
              <a:gd name="connsiteX6" fmla="*/ 771525 w 1887021"/>
              <a:gd name="connsiteY6" fmla="*/ 779664 h 1655786"/>
              <a:gd name="connsiteX7" fmla="*/ 901065 w 1887021"/>
              <a:gd name="connsiteY7" fmla="*/ 833004 h 1655786"/>
              <a:gd name="connsiteX8" fmla="*/ 1030605 w 1887021"/>
              <a:gd name="connsiteY8" fmla="*/ 825384 h 1655786"/>
              <a:gd name="connsiteX9" fmla="*/ 1266825 w 1887021"/>
              <a:gd name="connsiteY9" fmla="*/ 817764 h 1655786"/>
              <a:gd name="connsiteX10" fmla="*/ 1289685 w 1887021"/>
              <a:gd name="connsiteY10" fmla="*/ 703464 h 1655786"/>
              <a:gd name="connsiteX11" fmla="*/ 1396365 w 1887021"/>
              <a:gd name="connsiteY11" fmla="*/ 535824 h 1655786"/>
              <a:gd name="connsiteX12" fmla="*/ 1670685 w 1887021"/>
              <a:gd name="connsiteY12" fmla="*/ 535824 h 1655786"/>
              <a:gd name="connsiteX13" fmla="*/ 1838325 w 1887021"/>
              <a:gd name="connsiteY13" fmla="*/ 764424 h 1655786"/>
              <a:gd name="connsiteX14" fmla="*/ 1838325 w 1887021"/>
              <a:gd name="connsiteY14" fmla="*/ 1183524 h 1655786"/>
              <a:gd name="connsiteX15" fmla="*/ 1556385 w 1887021"/>
              <a:gd name="connsiteY15" fmla="*/ 1526424 h 1655786"/>
              <a:gd name="connsiteX16" fmla="*/ 1167765 w 1887021"/>
              <a:gd name="connsiteY16" fmla="*/ 1617864 h 1655786"/>
              <a:gd name="connsiteX17" fmla="*/ 329565 w 1887021"/>
              <a:gd name="connsiteY17" fmla="*/ 1320684 h 1655786"/>
              <a:gd name="connsiteX18" fmla="*/ 9525 w 1887021"/>
              <a:gd name="connsiteY18" fmla="*/ 756804 h 1655786"/>
              <a:gd name="connsiteX19" fmla="*/ 9525 w 1887021"/>
              <a:gd name="connsiteY19" fmla="*/ 261504 h 1655786"/>
              <a:gd name="connsiteX20" fmla="*/ 741045 w 1887021"/>
              <a:gd name="connsiteY20" fmla="*/ 2424 h 1655786"/>
              <a:gd name="connsiteX0" fmla="*/ 844815 w 1990791"/>
              <a:gd name="connsiteY0" fmla="*/ 2424 h 1655786"/>
              <a:gd name="connsiteX1" fmla="*/ 989595 w 1990791"/>
              <a:gd name="connsiteY1" fmla="*/ 139584 h 1655786"/>
              <a:gd name="connsiteX2" fmla="*/ 1042935 w 1990791"/>
              <a:gd name="connsiteY2" fmla="*/ 284364 h 1655786"/>
              <a:gd name="connsiteX3" fmla="*/ 981975 w 1990791"/>
              <a:gd name="connsiteY3" fmla="*/ 360564 h 1655786"/>
              <a:gd name="connsiteX4" fmla="*/ 844815 w 1990791"/>
              <a:gd name="connsiteY4" fmla="*/ 467244 h 1655786"/>
              <a:gd name="connsiteX5" fmla="*/ 829575 w 1990791"/>
              <a:gd name="connsiteY5" fmla="*/ 619644 h 1655786"/>
              <a:gd name="connsiteX6" fmla="*/ 875295 w 1990791"/>
              <a:gd name="connsiteY6" fmla="*/ 779664 h 1655786"/>
              <a:gd name="connsiteX7" fmla="*/ 1004835 w 1990791"/>
              <a:gd name="connsiteY7" fmla="*/ 833004 h 1655786"/>
              <a:gd name="connsiteX8" fmla="*/ 1134375 w 1990791"/>
              <a:gd name="connsiteY8" fmla="*/ 825384 h 1655786"/>
              <a:gd name="connsiteX9" fmla="*/ 1370595 w 1990791"/>
              <a:gd name="connsiteY9" fmla="*/ 817764 h 1655786"/>
              <a:gd name="connsiteX10" fmla="*/ 1393455 w 1990791"/>
              <a:gd name="connsiteY10" fmla="*/ 703464 h 1655786"/>
              <a:gd name="connsiteX11" fmla="*/ 1500135 w 1990791"/>
              <a:gd name="connsiteY11" fmla="*/ 535824 h 1655786"/>
              <a:gd name="connsiteX12" fmla="*/ 1774455 w 1990791"/>
              <a:gd name="connsiteY12" fmla="*/ 535824 h 1655786"/>
              <a:gd name="connsiteX13" fmla="*/ 1942095 w 1990791"/>
              <a:gd name="connsiteY13" fmla="*/ 764424 h 1655786"/>
              <a:gd name="connsiteX14" fmla="*/ 1942095 w 1990791"/>
              <a:gd name="connsiteY14" fmla="*/ 1183524 h 1655786"/>
              <a:gd name="connsiteX15" fmla="*/ 1660155 w 1990791"/>
              <a:gd name="connsiteY15" fmla="*/ 1526424 h 1655786"/>
              <a:gd name="connsiteX16" fmla="*/ 1271535 w 1990791"/>
              <a:gd name="connsiteY16" fmla="*/ 1617864 h 1655786"/>
              <a:gd name="connsiteX17" fmla="*/ 433335 w 1990791"/>
              <a:gd name="connsiteY17" fmla="*/ 1320684 h 1655786"/>
              <a:gd name="connsiteX18" fmla="*/ 113295 w 1990791"/>
              <a:gd name="connsiteY18" fmla="*/ 756804 h 1655786"/>
              <a:gd name="connsiteX19" fmla="*/ 113295 w 1990791"/>
              <a:gd name="connsiteY19" fmla="*/ 261504 h 1655786"/>
              <a:gd name="connsiteX20" fmla="*/ 844815 w 1990791"/>
              <a:gd name="connsiteY20" fmla="*/ 2424 h 1655786"/>
              <a:gd name="connsiteX0" fmla="*/ 773173 w 1919149"/>
              <a:gd name="connsiteY0" fmla="*/ 2424 h 1655786"/>
              <a:gd name="connsiteX1" fmla="*/ 917953 w 1919149"/>
              <a:gd name="connsiteY1" fmla="*/ 139584 h 1655786"/>
              <a:gd name="connsiteX2" fmla="*/ 971293 w 1919149"/>
              <a:gd name="connsiteY2" fmla="*/ 284364 h 1655786"/>
              <a:gd name="connsiteX3" fmla="*/ 910333 w 1919149"/>
              <a:gd name="connsiteY3" fmla="*/ 360564 h 1655786"/>
              <a:gd name="connsiteX4" fmla="*/ 773173 w 1919149"/>
              <a:gd name="connsiteY4" fmla="*/ 467244 h 1655786"/>
              <a:gd name="connsiteX5" fmla="*/ 757933 w 1919149"/>
              <a:gd name="connsiteY5" fmla="*/ 619644 h 1655786"/>
              <a:gd name="connsiteX6" fmla="*/ 803653 w 1919149"/>
              <a:gd name="connsiteY6" fmla="*/ 779664 h 1655786"/>
              <a:gd name="connsiteX7" fmla="*/ 933193 w 1919149"/>
              <a:gd name="connsiteY7" fmla="*/ 833004 h 1655786"/>
              <a:gd name="connsiteX8" fmla="*/ 1062733 w 1919149"/>
              <a:gd name="connsiteY8" fmla="*/ 825384 h 1655786"/>
              <a:gd name="connsiteX9" fmla="*/ 1298953 w 1919149"/>
              <a:gd name="connsiteY9" fmla="*/ 817764 h 1655786"/>
              <a:gd name="connsiteX10" fmla="*/ 1321813 w 1919149"/>
              <a:gd name="connsiteY10" fmla="*/ 703464 h 1655786"/>
              <a:gd name="connsiteX11" fmla="*/ 1428493 w 1919149"/>
              <a:gd name="connsiteY11" fmla="*/ 535824 h 1655786"/>
              <a:gd name="connsiteX12" fmla="*/ 1702813 w 1919149"/>
              <a:gd name="connsiteY12" fmla="*/ 535824 h 1655786"/>
              <a:gd name="connsiteX13" fmla="*/ 1870453 w 1919149"/>
              <a:gd name="connsiteY13" fmla="*/ 764424 h 1655786"/>
              <a:gd name="connsiteX14" fmla="*/ 1870453 w 1919149"/>
              <a:gd name="connsiteY14" fmla="*/ 1183524 h 1655786"/>
              <a:gd name="connsiteX15" fmla="*/ 1588513 w 1919149"/>
              <a:gd name="connsiteY15" fmla="*/ 1526424 h 1655786"/>
              <a:gd name="connsiteX16" fmla="*/ 1199893 w 1919149"/>
              <a:gd name="connsiteY16" fmla="*/ 1617864 h 1655786"/>
              <a:gd name="connsiteX17" fmla="*/ 361693 w 1919149"/>
              <a:gd name="connsiteY17" fmla="*/ 1320684 h 1655786"/>
              <a:gd name="connsiteX18" fmla="*/ 41653 w 1919149"/>
              <a:gd name="connsiteY18" fmla="*/ 756804 h 1655786"/>
              <a:gd name="connsiteX19" fmla="*/ 41653 w 1919149"/>
              <a:gd name="connsiteY19" fmla="*/ 261504 h 1655786"/>
              <a:gd name="connsiteX20" fmla="*/ 773173 w 1919149"/>
              <a:gd name="connsiteY20" fmla="*/ 2424 h 1655786"/>
              <a:gd name="connsiteX0" fmla="*/ 773173 w 1919149"/>
              <a:gd name="connsiteY0" fmla="*/ 23447 h 1676809"/>
              <a:gd name="connsiteX1" fmla="*/ 917953 w 1919149"/>
              <a:gd name="connsiteY1" fmla="*/ 160607 h 1676809"/>
              <a:gd name="connsiteX2" fmla="*/ 971293 w 1919149"/>
              <a:gd name="connsiteY2" fmla="*/ 305387 h 1676809"/>
              <a:gd name="connsiteX3" fmla="*/ 910333 w 1919149"/>
              <a:gd name="connsiteY3" fmla="*/ 381587 h 1676809"/>
              <a:gd name="connsiteX4" fmla="*/ 773173 w 1919149"/>
              <a:gd name="connsiteY4" fmla="*/ 488267 h 1676809"/>
              <a:gd name="connsiteX5" fmla="*/ 757933 w 1919149"/>
              <a:gd name="connsiteY5" fmla="*/ 640667 h 1676809"/>
              <a:gd name="connsiteX6" fmla="*/ 803653 w 1919149"/>
              <a:gd name="connsiteY6" fmla="*/ 800687 h 1676809"/>
              <a:gd name="connsiteX7" fmla="*/ 933193 w 1919149"/>
              <a:gd name="connsiteY7" fmla="*/ 854027 h 1676809"/>
              <a:gd name="connsiteX8" fmla="*/ 1062733 w 1919149"/>
              <a:gd name="connsiteY8" fmla="*/ 846407 h 1676809"/>
              <a:gd name="connsiteX9" fmla="*/ 1298953 w 1919149"/>
              <a:gd name="connsiteY9" fmla="*/ 838787 h 1676809"/>
              <a:gd name="connsiteX10" fmla="*/ 1321813 w 1919149"/>
              <a:gd name="connsiteY10" fmla="*/ 724487 h 1676809"/>
              <a:gd name="connsiteX11" fmla="*/ 1428493 w 1919149"/>
              <a:gd name="connsiteY11" fmla="*/ 556847 h 1676809"/>
              <a:gd name="connsiteX12" fmla="*/ 1702813 w 1919149"/>
              <a:gd name="connsiteY12" fmla="*/ 556847 h 1676809"/>
              <a:gd name="connsiteX13" fmla="*/ 1870453 w 1919149"/>
              <a:gd name="connsiteY13" fmla="*/ 785447 h 1676809"/>
              <a:gd name="connsiteX14" fmla="*/ 1870453 w 1919149"/>
              <a:gd name="connsiteY14" fmla="*/ 1204547 h 1676809"/>
              <a:gd name="connsiteX15" fmla="*/ 1588513 w 1919149"/>
              <a:gd name="connsiteY15" fmla="*/ 1547447 h 1676809"/>
              <a:gd name="connsiteX16" fmla="*/ 1199893 w 1919149"/>
              <a:gd name="connsiteY16" fmla="*/ 1638887 h 1676809"/>
              <a:gd name="connsiteX17" fmla="*/ 361693 w 1919149"/>
              <a:gd name="connsiteY17" fmla="*/ 1341707 h 1676809"/>
              <a:gd name="connsiteX18" fmla="*/ 41653 w 1919149"/>
              <a:gd name="connsiteY18" fmla="*/ 777827 h 1676809"/>
              <a:gd name="connsiteX19" fmla="*/ 41653 w 1919149"/>
              <a:gd name="connsiteY19" fmla="*/ 282527 h 1676809"/>
              <a:gd name="connsiteX20" fmla="*/ 773173 w 1919149"/>
              <a:gd name="connsiteY20" fmla="*/ 23447 h 1676809"/>
              <a:gd name="connsiteX0" fmla="*/ 773173 w 1919149"/>
              <a:gd name="connsiteY0" fmla="*/ 72 h 1653434"/>
              <a:gd name="connsiteX1" fmla="*/ 917953 w 1919149"/>
              <a:gd name="connsiteY1" fmla="*/ 137232 h 1653434"/>
              <a:gd name="connsiteX2" fmla="*/ 971293 w 1919149"/>
              <a:gd name="connsiteY2" fmla="*/ 282012 h 1653434"/>
              <a:gd name="connsiteX3" fmla="*/ 910333 w 1919149"/>
              <a:gd name="connsiteY3" fmla="*/ 358212 h 1653434"/>
              <a:gd name="connsiteX4" fmla="*/ 773173 w 1919149"/>
              <a:gd name="connsiteY4" fmla="*/ 464892 h 1653434"/>
              <a:gd name="connsiteX5" fmla="*/ 757933 w 1919149"/>
              <a:gd name="connsiteY5" fmla="*/ 617292 h 1653434"/>
              <a:gd name="connsiteX6" fmla="*/ 803653 w 1919149"/>
              <a:gd name="connsiteY6" fmla="*/ 777312 h 1653434"/>
              <a:gd name="connsiteX7" fmla="*/ 933193 w 1919149"/>
              <a:gd name="connsiteY7" fmla="*/ 830652 h 1653434"/>
              <a:gd name="connsiteX8" fmla="*/ 1062733 w 1919149"/>
              <a:gd name="connsiteY8" fmla="*/ 823032 h 1653434"/>
              <a:gd name="connsiteX9" fmla="*/ 1298953 w 1919149"/>
              <a:gd name="connsiteY9" fmla="*/ 815412 h 1653434"/>
              <a:gd name="connsiteX10" fmla="*/ 1321813 w 1919149"/>
              <a:gd name="connsiteY10" fmla="*/ 701112 h 1653434"/>
              <a:gd name="connsiteX11" fmla="*/ 1428493 w 1919149"/>
              <a:gd name="connsiteY11" fmla="*/ 533472 h 1653434"/>
              <a:gd name="connsiteX12" fmla="*/ 1702813 w 1919149"/>
              <a:gd name="connsiteY12" fmla="*/ 533472 h 1653434"/>
              <a:gd name="connsiteX13" fmla="*/ 1870453 w 1919149"/>
              <a:gd name="connsiteY13" fmla="*/ 762072 h 1653434"/>
              <a:gd name="connsiteX14" fmla="*/ 1870453 w 1919149"/>
              <a:gd name="connsiteY14" fmla="*/ 1181172 h 1653434"/>
              <a:gd name="connsiteX15" fmla="*/ 1588513 w 1919149"/>
              <a:gd name="connsiteY15" fmla="*/ 1524072 h 1653434"/>
              <a:gd name="connsiteX16" fmla="*/ 1199893 w 1919149"/>
              <a:gd name="connsiteY16" fmla="*/ 1615512 h 1653434"/>
              <a:gd name="connsiteX17" fmla="*/ 361693 w 1919149"/>
              <a:gd name="connsiteY17" fmla="*/ 1318332 h 1653434"/>
              <a:gd name="connsiteX18" fmla="*/ 41653 w 1919149"/>
              <a:gd name="connsiteY18" fmla="*/ 754452 h 1653434"/>
              <a:gd name="connsiteX19" fmla="*/ 41653 w 1919149"/>
              <a:gd name="connsiteY19" fmla="*/ 259152 h 1653434"/>
              <a:gd name="connsiteX20" fmla="*/ 773173 w 1919149"/>
              <a:gd name="connsiteY20" fmla="*/ 72 h 1653434"/>
              <a:gd name="connsiteX0" fmla="*/ 773173 w 1898729"/>
              <a:gd name="connsiteY0" fmla="*/ 72 h 1653434"/>
              <a:gd name="connsiteX1" fmla="*/ 917953 w 1898729"/>
              <a:gd name="connsiteY1" fmla="*/ 137232 h 1653434"/>
              <a:gd name="connsiteX2" fmla="*/ 971293 w 1898729"/>
              <a:gd name="connsiteY2" fmla="*/ 282012 h 1653434"/>
              <a:gd name="connsiteX3" fmla="*/ 910333 w 1898729"/>
              <a:gd name="connsiteY3" fmla="*/ 358212 h 1653434"/>
              <a:gd name="connsiteX4" fmla="*/ 773173 w 1898729"/>
              <a:gd name="connsiteY4" fmla="*/ 464892 h 1653434"/>
              <a:gd name="connsiteX5" fmla="*/ 757933 w 1898729"/>
              <a:gd name="connsiteY5" fmla="*/ 617292 h 1653434"/>
              <a:gd name="connsiteX6" fmla="*/ 803653 w 1898729"/>
              <a:gd name="connsiteY6" fmla="*/ 777312 h 1653434"/>
              <a:gd name="connsiteX7" fmla="*/ 933193 w 1898729"/>
              <a:gd name="connsiteY7" fmla="*/ 830652 h 1653434"/>
              <a:gd name="connsiteX8" fmla="*/ 1062733 w 1898729"/>
              <a:gd name="connsiteY8" fmla="*/ 823032 h 1653434"/>
              <a:gd name="connsiteX9" fmla="*/ 1298953 w 1898729"/>
              <a:gd name="connsiteY9" fmla="*/ 815412 h 1653434"/>
              <a:gd name="connsiteX10" fmla="*/ 1321813 w 1898729"/>
              <a:gd name="connsiteY10" fmla="*/ 701112 h 1653434"/>
              <a:gd name="connsiteX11" fmla="*/ 1428493 w 1898729"/>
              <a:gd name="connsiteY11" fmla="*/ 533472 h 1653434"/>
              <a:gd name="connsiteX12" fmla="*/ 1702813 w 1898729"/>
              <a:gd name="connsiteY12" fmla="*/ 533472 h 1653434"/>
              <a:gd name="connsiteX13" fmla="*/ 1870453 w 1898729"/>
              <a:gd name="connsiteY13" fmla="*/ 762072 h 1653434"/>
              <a:gd name="connsiteX14" fmla="*/ 1870453 w 1898729"/>
              <a:gd name="connsiteY14" fmla="*/ 1181172 h 1653434"/>
              <a:gd name="connsiteX15" fmla="*/ 1588513 w 1898729"/>
              <a:gd name="connsiteY15" fmla="*/ 1524072 h 1653434"/>
              <a:gd name="connsiteX16" fmla="*/ 1199893 w 1898729"/>
              <a:gd name="connsiteY16" fmla="*/ 1615512 h 1653434"/>
              <a:gd name="connsiteX17" fmla="*/ 361693 w 1898729"/>
              <a:gd name="connsiteY17" fmla="*/ 1318332 h 1653434"/>
              <a:gd name="connsiteX18" fmla="*/ 41653 w 1898729"/>
              <a:gd name="connsiteY18" fmla="*/ 754452 h 1653434"/>
              <a:gd name="connsiteX19" fmla="*/ 41653 w 1898729"/>
              <a:gd name="connsiteY19" fmla="*/ 259152 h 1653434"/>
              <a:gd name="connsiteX20" fmla="*/ 773173 w 1898729"/>
              <a:gd name="connsiteY20" fmla="*/ 72 h 1653434"/>
              <a:gd name="connsiteX0" fmla="*/ 773173 w 1909101"/>
              <a:gd name="connsiteY0" fmla="*/ 72 h 1653434"/>
              <a:gd name="connsiteX1" fmla="*/ 917953 w 1909101"/>
              <a:gd name="connsiteY1" fmla="*/ 137232 h 1653434"/>
              <a:gd name="connsiteX2" fmla="*/ 971293 w 1909101"/>
              <a:gd name="connsiteY2" fmla="*/ 282012 h 1653434"/>
              <a:gd name="connsiteX3" fmla="*/ 910333 w 1909101"/>
              <a:gd name="connsiteY3" fmla="*/ 358212 h 1653434"/>
              <a:gd name="connsiteX4" fmla="*/ 773173 w 1909101"/>
              <a:gd name="connsiteY4" fmla="*/ 464892 h 1653434"/>
              <a:gd name="connsiteX5" fmla="*/ 757933 w 1909101"/>
              <a:gd name="connsiteY5" fmla="*/ 617292 h 1653434"/>
              <a:gd name="connsiteX6" fmla="*/ 803653 w 1909101"/>
              <a:gd name="connsiteY6" fmla="*/ 777312 h 1653434"/>
              <a:gd name="connsiteX7" fmla="*/ 933193 w 1909101"/>
              <a:gd name="connsiteY7" fmla="*/ 830652 h 1653434"/>
              <a:gd name="connsiteX8" fmla="*/ 1062733 w 1909101"/>
              <a:gd name="connsiteY8" fmla="*/ 823032 h 1653434"/>
              <a:gd name="connsiteX9" fmla="*/ 1298953 w 1909101"/>
              <a:gd name="connsiteY9" fmla="*/ 815412 h 1653434"/>
              <a:gd name="connsiteX10" fmla="*/ 1321813 w 1909101"/>
              <a:gd name="connsiteY10" fmla="*/ 701112 h 1653434"/>
              <a:gd name="connsiteX11" fmla="*/ 1428493 w 1909101"/>
              <a:gd name="connsiteY11" fmla="*/ 533472 h 1653434"/>
              <a:gd name="connsiteX12" fmla="*/ 1702813 w 1909101"/>
              <a:gd name="connsiteY12" fmla="*/ 533472 h 1653434"/>
              <a:gd name="connsiteX13" fmla="*/ 1870453 w 1909101"/>
              <a:gd name="connsiteY13" fmla="*/ 762072 h 1653434"/>
              <a:gd name="connsiteX14" fmla="*/ 1870453 w 1909101"/>
              <a:gd name="connsiteY14" fmla="*/ 1181172 h 1653434"/>
              <a:gd name="connsiteX15" fmla="*/ 1588513 w 1909101"/>
              <a:gd name="connsiteY15" fmla="*/ 1524072 h 1653434"/>
              <a:gd name="connsiteX16" fmla="*/ 1199893 w 1909101"/>
              <a:gd name="connsiteY16" fmla="*/ 1615512 h 1653434"/>
              <a:gd name="connsiteX17" fmla="*/ 361693 w 1909101"/>
              <a:gd name="connsiteY17" fmla="*/ 1318332 h 1653434"/>
              <a:gd name="connsiteX18" fmla="*/ 41653 w 1909101"/>
              <a:gd name="connsiteY18" fmla="*/ 754452 h 1653434"/>
              <a:gd name="connsiteX19" fmla="*/ 41653 w 1909101"/>
              <a:gd name="connsiteY19" fmla="*/ 259152 h 1653434"/>
              <a:gd name="connsiteX20" fmla="*/ 773173 w 1909101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757933 w 1897289"/>
              <a:gd name="connsiteY5" fmla="*/ 617292 h 1653434"/>
              <a:gd name="connsiteX6" fmla="*/ 803653 w 1897289"/>
              <a:gd name="connsiteY6" fmla="*/ 777312 h 1653434"/>
              <a:gd name="connsiteX7" fmla="*/ 933193 w 1897289"/>
              <a:gd name="connsiteY7" fmla="*/ 830652 h 1653434"/>
              <a:gd name="connsiteX8" fmla="*/ 1062733 w 1897289"/>
              <a:gd name="connsiteY8" fmla="*/ 823032 h 1653434"/>
              <a:gd name="connsiteX9" fmla="*/ 1298953 w 1897289"/>
              <a:gd name="connsiteY9" fmla="*/ 815412 h 1653434"/>
              <a:gd name="connsiteX10" fmla="*/ 1321813 w 1897289"/>
              <a:gd name="connsiteY10" fmla="*/ 701112 h 1653434"/>
              <a:gd name="connsiteX11" fmla="*/ 1428493 w 1897289"/>
              <a:gd name="connsiteY11" fmla="*/ 533472 h 1653434"/>
              <a:gd name="connsiteX12" fmla="*/ 1702813 w 1897289"/>
              <a:gd name="connsiteY12" fmla="*/ 533472 h 1653434"/>
              <a:gd name="connsiteX13" fmla="*/ 1870453 w 1897289"/>
              <a:gd name="connsiteY13" fmla="*/ 762072 h 1653434"/>
              <a:gd name="connsiteX14" fmla="*/ 1870453 w 1897289"/>
              <a:gd name="connsiteY14" fmla="*/ 1181172 h 1653434"/>
              <a:gd name="connsiteX15" fmla="*/ 1588513 w 1897289"/>
              <a:gd name="connsiteY15" fmla="*/ 1524072 h 1653434"/>
              <a:gd name="connsiteX16" fmla="*/ 1199893 w 1897289"/>
              <a:gd name="connsiteY16" fmla="*/ 1615512 h 1653434"/>
              <a:gd name="connsiteX17" fmla="*/ 361693 w 1897289"/>
              <a:gd name="connsiteY17" fmla="*/ 1318332 h 1653434"/>
              <a:gd name="connsiteX18" fmla="*/ 41653 w 1897289"/>
              <a:gd name="connsiteY18" fmla="*/ 754452 h 1653434"/>
              <a:gd name="connsiteX19" fmla="*/ 41653 w 1897289"/>
              <a:gd name="connsiteY19" fmla="*/ 259152 h 1653434"/>
              <a:gd name="connsiteX20" fmla="*/ 773173 w 1897289"/>
              <a:gd name="connsiteY20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62733 w 1897289"/>
              <a:gd name="connsiteY7" fmla="*/ 823032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096071 w 1897289"/>
              <a:gd name="connsiteY7" fmla="*/ 832557 h 1653434"/>
              <a:gd name="connsiteX8" fmla="*/ 1298953 w 1897289"/>
              <a:gd name="connsiteY8" fmla="*/ 815412 h 1653434"/>
              <a:gd name="connsiteX9" fmla="*/ 1321813 w 1897289"/>
              <a:gd name="connsiteY9" fmla="*/ 701112 h 1653434"/>
              <a:gd name="connsiteX10" fmla="*/ 1428493 w 1897289"/>
              <a:gd name="connsiteY10" fmla="*/ 533472 h 1653434"/>
              <a:gd name="connsiteX11" fmla="*/ 1702813 w 1897289"/>
              <a:gd name="connsiteY11" fmla="*/ 533472 h 1653434"/>
              <a:gd name="connsiteX12" fmla="*/ 1870453 w 1897289"/>
              <a:gd name="connsiteY12" fmla="*/ 762072 h 1653434"/>
              <a:gd name="connsiteX13" fmla="*/ 1870453 w 1897289"/>
              <a:gd name="connsiteY13" fmla="*/ 1181172 h 1653434"/>
              <a:gd name="connsiteX14" fmla="*/ 1588513 w 1897289"/>
              <a:gd name="connsiteY14" fmla="*/ 1524072 h 1653434"/>
              <a:gd name="connsiteX15" fmla="*/ 1199893 w 1897289"/>
              <a:gd name="connsiteY15" fmla="*/ 1615512 h 1653434"/>
              <a:gd name="connsiteX16" fmla="*/ 361693 w 1897289"/>
              <a:gd name="connsiteY16" fmla="*/ 1318332 h 1653434"/>
              <a:gd name="connsiteX17" fmla="*/ 41653 w 1897289"/>
              <a:gd name="connsiteY17" fmla="*/ 754452 h 1653434"/>
              <a:gd name="connsiteX18" fmla="*/ 41653 w 1897289"/>
              <a:gd name="connsiteY18" fmla="*/ 259152 h 1653434"/>
              <a:gd name="connsiteX19" fmla="*/ 773173 w 1897289"/>
              <a:gd name="connsiteY19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298953 w 1897289"/>
              <a:gd name="connsiteY7" fmla="*/ 815412 h 1653434"/>
              <a:gd name="connsiteX8" fmla="*/ 1321813 w 1897289"/>
              <a:gd name="connsiteY8" fmla="*/ 701112 h 1653434"/>
              <a:gd name="connsiteX9" fmla="*/ 1428493 w 1897289"/>
              <a:gd name="connsiteY9" fmla="*/ 533472 h 1653434"/>
              <a:gd name="connsiteX10" fmla="*/ 1702813 w 1897289"/>
              <a:gd name="connsiteY10" fmla="*/ 533472 h 1653434"/>
              <a:gd name="connsiteX11" fmla="*/ 1870453 w 1897289"/>
              <a:gd name="connsiteY11" fmla="*/ 762072 h 1653434"/>
              <a:gd name="connsiteX12" fmla="*/ 1870453 w 1897289"/>
              <a:gd name="connsiteY12" fmla="*/ 1181172 h 1653434"/>
              <a:gd name="connsiteX13" fmla="*/ 1588513 w 1897289"/>
              <a:gd name="connsiteY13" fmla="*/ 1524072 h 1653434"/>
              <a:gd name="connsiteX14" fmla="*/ 1199893 w 1897289"/>
              <a:gd name="connsiteY14" fmla="*/ 1615512 h 1653434"/>
              <a:gd name="connsiteX15" fmla="*/ 361693 w 1897289"/>
              <a:gd name="connsiteY15" fmla="*/ 1318332 h 1653434"/>
              <a:gd name="connsiteX16" fmla="*/ 41653 w 1897289"/>
              <a:gd name="connsiteY16" fmla="*/ 754452 h 1653434"/>
              <a:gd name="connsiteX17" fmla="*/ 41653 w 1897289"/>
              <a:gd name="connsiteY17" fmla="*/ 259152 h 1653434"/>
              <a:gd name="connsiteX18" fmla="*/ 773173 w 1897289"/>
              <a:gd name="connsiteY18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910333 w 1897289"/>
              <a:gd name="connsiteY3" fmla="*/ 358212 h 1653434"/>
              <a:gd name="connsiteX4" fmla="*/ 773173 w 1897289"/>
              <a:gd name="connsiteY4" fmla="*/ 464892 h 1653434"/>
              <a:gd name="connsiteX5" fmla="*/ 803653 w 1897289"/>
              <a:gd name="connsiteY5" fmla="*/ 777312 h 1653434"/>
              <a:gd name="connsiteX6" fmla="*/ 933193 w 1897289"/>
              <a:gd name="connsiteY6" fmla="*/ 830652 h 1653434"/>
              <a:gd name="connsiteX7" fmla="*/ 1298953 w 1897289"/>
              <a:gd name="connsiteY7" fmla="*/ 815412 h 1653434"/>
              <a:gd name="connsiteX8" fmla="*/ 1321813 w 1897289"/>
              <a:gd name="connsiteY8" fmla="*/ 701112 h 1653434"/>
              <a:gd name="connsiteX9" fmla="*/ 1428493 w 1897289"/>
              <a:gd name="connsiteY9" fmla="*/ 533472 h 1653434"/>
              <a:gd name="connsiteX10" fmla="*/ 1702813 w 1897289"/>
              <a:gd name="connsiteY10" fmla="*/ 533472 h 1653434"/>
              <a:gd name="connsiteX11" fmla="*/ 1870453 w 1897289"/>
              <a:gd name="connsiteY11" fmla="*/ 762072 h 1653434"/>
              <a:gd name="connsiteX12" fmla="*/ 1870453 w 1897289"/>
              <a:gd name="connsiteY12" fmla="*/ 1181172 h 1653434"/>
              <a:gd name="connsiteX13" fmla="*/ 1588513 w 1897289"/>
              <a:gd name="connsiteY13" fmla="*/ 1524072 h 1653434"/>
              <a:gd name="connsiteX14" fmla="*/ 1199893 w 1897289"/>
              <a:gd name="connsiteY14" fmla="*/ 1615512 h 1653434"/>
              <a:gd name="connsiteX15" fmla="*/ 361693 w 1897289"/>
              <a:gd name="connsiteY15" fmla="*/ 1318332 h 1653434"/>
              <a:gd name="connsiteX16" fmla="*/ 41653 w 1897289"/>
              <a:gd name="connsiteY16" fmla="*/ 754452 h 1653434"/>
              <a:gd name="connsiteX17" fmla="*/ 41653 w 1897289"/>
              <a:gd name="connsiteY17" fmla="*/ 259152 h 1653434"/>
              <a:gd name="connsiteX18" fmla="*/ 773173 w 1897289"/>
              <a:gd name="connsiteY18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773173 w 1897289"/>
              <a:gd name="connsiteY3" fmla="*/ 464892 h 1653434"/>
              <a:gd name="connsiteX4" fmla="*/ 803653 w 1897289"/>
              <a:gd name="connsiteY4" fmla="*/ 777312 h 1653434"/>
              <a:gd name="connsiteX5" fmla="*/ 933193 w 1897289"/>
              <a:gd name="connsiteY5" fmla="*/ 830652 h 1653434"/>
              <a:gd name="connsiteX6" fmla="*/ 1298953 w 1897289"/>
              <a:gd name="connsiteY6" fmla="*/ 815412 h 1653434"/>
              <a:gd name="connsiteX7" fmla="*/ 1321813 w 1897289"/>
              <a:gd name="connsiteY7" fmla="*/ 701112 h 1653434"/>
              <a:gd name="connsiteX8" fmla="*/ 1428493 w 1897289"/>
              <a:gd name="connsiteY8" fmla="*/ 533472 h 1653434"/>
              <a:gd name="connsiteX9" fmla="*/ 1702813 w 1897289"/>
              <a:gd name="connsiteY9" fmla="*/ 533472 h 1653434"/>
              <a:gd name="connsiteX10" fmla="*/ 1870453 w 1897289"/>
              <a:gd name="connsiteY10" fmla="*/ 762072 h 1653434"/>
              <a:gd name="connsiteX11" fmla="*/ 1870453 w 1897289"/>
              <a:gd name="connsiteY11" fmla="*/ 1181172 h 1653434"/>
              <a:gd name="connsiteX12" fmla="*/ 1588513 w 1897289"/>
              <a:gd name="connsiteY12" fmla="*/ 1524072 h 1653434"/>
              <a:gd name="connsiteX13" fmla="*/ 1199893 w 1897289"/>
              <a:gd name="connsiteY13" fmla="*/ 1615512 h 1653434"/>
              <a:gd name="connsiteX14" fmla="*/ 361693 w 1897289"/>
              <a:gd name="connsiteY14" fmla="*/ 1318332 h 1653434"/>
              <a:gd name="connsiteX15" fmla="*/ 41653 w 1897289"/>
              <a:gd name="connsiteY15" fmla="*/ 754452 h 1653434"/>
              <a:gd name="connsiteX16" fmla="*/ 41653 w 1897289"/>
              <a:gd name="connsiteY16" fmla="*/ 259152 h 1653434"/>
              <a:gd name="connsiteX17" fmla="*/ 773173 w 1897289"/>
              <a:gd name="connsiteY17" fmla="*/ 72 h 1653434"/>
              <a:gd name="connsiteX0" fmla="*/ 773173 w 1897289"/>
              <a:gd name="connsiteY0" fmla="*/ 72 h 1653434"/>
              <a:gd name="connsiteX1" fmla="*/ 917953 w 1897289"/>
              <a:gd name="connsiteY1" fmla="*/ 137232 h 1653434"/>
              <a:gd name="connsiteX2" fmla="*/ 971293 w 1897289"/>
              <a:gd name="connsiteY2" fmla="*/ 282012 h 1653434"/>
              <a:gd name="connsiteX3" fmla="*/ 773173 w 1897289"/>
              <a:gd name="connsiteY3" fmla="*/ 464892 h 1653434"/>
              <a:gd name="connsiteX4" fmla="*/ 803653 w 1897289"/>
              <a:gd name="connsiteY4" fmla="*/ 777312 h 1653434"/>
              <a:gd name="connsiteX5" fmla="*/ 933193 w 1897289"/>
              <a:gd name="connsiteY5" fmla="*/ 830652 h 1653434"/>
              <a:gd name="connsiteX6" fmla="*/ 1298953 w 1897289"/>
              <a:gd name="connsiteY6" fmla="*/ 815412 h 1653434"/>
              <a:gd name="connsiteX7" fmla="*/ 1321813 w 1897289"/>
              <a:gd name="connsiteY7" fmla="*/ 701112 h 1653434"/>
              <a:gd name="connsiteX8" fmla="*/ 1428493 w 1897289"/>
              <a:gd name="connsiteY8" fmla="*/ 533472 h 1653434"/>
              <a:gd name="connsiteX9" fmla="*/ 1702813 w 1897289"/>
              <a:gd name="connsiteY9" fmla="*/ 533472 h 1653434"/>
              <a:gd name="connsiteX10" fmla="*/ 1870453 w 1897289"/>
              <a:gd name="connsiteY10" fmla="*/ 762072 h 1653434"/>
              <a:gd name="connsiteX11" fmla="*/ 1870453 w 1897289"/>
              <a:gd name="connsiteY11" fmla="*/ 1181172 h 1653434"/>
              <a:gd name="connsiteX12" fmla="*/ 1588513 w 1897289"/>
              <a:gd name="connsiteY12" fmla="*/ 1524072 h 1653434"/>
              <a:gd name="connsiteX13" fmla="*/ 1199893 w 1897289"/>
              <a:gd name="connsiteY13" fmla="*/ 1615512 h 1653434"/>
              <a:gd name="connsiteX14" fmla="*/ 361693 w 1897289"/>
              <a:gd name="connsiteY14" fmla="*/ 1318332 h 1653434"/>
              <a:gd name="connsiteX15" fmla="*/ 41653 w 1897289"/>
              <a:gd name="connsiteY15" fmla="*/ 754452 h 1653434"/>
              <a:gd name="connsiteX16" fmla="*/ 41653 w 1897289"/>
              <a:gd name="connsiteY16" fmla="*/ 259152 h 1653434"/>
              <a:gd name="connsiteX17" fmla="*/ 773173 w 1897289"/>
              <a:gd name="connsiteY17" fmla="*/ 72 h 1653434"/>
              <a:gd name="connsiteX0" fmla="*/ 773173 w 1897289"/>
              <a:gd name="connsiteY0" fmla="*/ 0 h 1653362"/>
              <a:gd name="connsiteX1" fmla="*/ 971293 w 1897289"/>
              <a:gd name="connsiteY1" fmla="*/ 281940 h 1653362"/>
              <a:gd name="connsiteX2" fmla="*/ 773173 w 1897289"/>
              <a:gd name="connsiteY2" fmla="*/ 464820 h 1653362"/>
              <a:gd name="connsiteX3" fmla="*/ 803653 w 1897289"/>
              <a:gd name="connsiteY3" fmla="*/ 777240 h 1653362"/>
              <a:gd name="connsiteX4" fmla="*/ 933193 w 1897289"/>
              <a:gd name="connsiteY4" fmla="*/ 830580 h 1653362"/>
              <a:gd name="connsiteX5" fmla="*/ 1298953 w 1897289"/>
              <a:gd name="connsiteY5" fmla="*/ 815340 h 1653362"/>
              <a:gd name="connsiteX6" fmla="*/ 1321813 w 1897289"/>
              <a:gd name="connsiteY6" fmla="*/ 701040 h 1653362"/>
              <a:gd name="connsiteX7" fmla="*/ 1428493 w 1897289"/>
              <a:gd name="connsiteY7" fmla="*/ 533400 h 1653362"/>
              <a:gd name="connsiteX8" fmla="*/ 1702813 w 1897289"/>
              <a:gd name="connsiteY8" fmla="*/ 533400 h 1653362"/>
              <a:gd name="connsiteX9" fmla="*/ 1870453 w 1897289"/>
              <a:gd name="connsiteY9" fmla="*/ 762000 h 1653362"/>
              <a:gd name="connsiteX10" fmla="*/ 1870453 w 1897289"/>
              <a:gd name="connsiteY10" fmla="*/ 1181100 h 1653362"/>
              <a:gd name="connsiteX11" fmla="*/ 1588513 w 1897289"/>
              <a:gd name="connsiteY11" fmla="*/ 1524000 h 1653362"/>
              <a:gd name="connsiteX12" fmla="*/ 1199893 w 1897289"/>
              <a:gd name="connsiteY12" fmla="*/ 1615440 h 1653362"/>
              <a:gd name="connsiteX13" fmla="*/ 361693 w 1897289"/>
              <a:gd name="connsiteY13" fmla="*/ 1318260 h 1653362"/>
              <a:gd name="connsiteX14" fmla="*/ 41653 w 1897289"/>
              <a:gd name="connsiteY14" fmla="*/ 754380 h 1653362"/>
              <a:gd name="connsiteX15" fmla="*/ 41653 w 1897289"/>
              <a:gd name="connsiteY15" fmla="*/ 259080 h 1653362"/>
              <a:gd name="connsiteX16" fmla="*/ 773173 w 1897289"/>
              <a:gd name="connsiteY16" fmla="*/ 0 h 1653362"/>
              <a:gd name="connsiteX0" fmla="*/ 771782 w 1895898"/>
              <a:gd name="connsiteY0" fmla="*/ 0 h 1653362"/>
              <a:gd name="connsiteX1" fmla="*/ 969902 w 1895898"/>
              <a:gd name="connsiteY1" fmla="*/ 281940 h 1653362"/>
              <a:gd name="connsiteX2" fmla="*/ 771782 w 1895898"/>
              <a:gd name="connsiteY2" fmla="*/ 464820 h 1653362"/>
              <a:gd name="connsiteX3" fmla="*/ 802262 w 1895898"/>
              <a:gd name="connsiteY3" fmla="*/ 777240 h 1653362"/>
              <a:gd name="connsiteX4" fmla="*/ 931802 w 1895898"/>
              <a:gd name="connsiteY4" fmla="*/ 830580 h 1653362"/>
              <a:gd name="connsiteX5" fmla="*/ 1297562 w 1895898"/>
              <a:gd name="connsiteY5" fmla="*/ 815340 h 1653362"/>
              <a:gd name="connsiteX6" fmla="*/ 1320422 w 1895898"/>
              <a:gd name="connsiteY6" fmla="*/ 701040 h 1653362"/>
              <a:gd name="connsiteX7" fmla="*/ 1427102 w 1895898"/>
              <a:gd name="connsiteY7" fmla="*/ 533400 h 1653362"/>
              <a:gd name="connsiteX8" fmla="*/ 1701422 w 1895898"/>
              <a:gd name="connsiteY8" fmla="*/ 533400 h 1653362"/>
              <a:gd name="connsiteX9" fmla="*/ 1869062 w 1895898"/>
              <a:gd name="connsiteY9" fmla="*/ 762000 h 1653362"/>
              <a:gd name="connsiteX10" fmla="*/ 1869062 w 1895898"/>
              <a:gd name="connsiteY10" fmla="*/ 1181100 h 1653362"/>
              <a:gd name="connsiteX11" fmla="*/ 1587122 w 1895898"/>
              <a:gd name="connsiteY11" fmla="*/ 1524000 h 1653362"/>
              <a:gd name="connsiteX12" fmla="*/ 1198502 w 1895898"/>
              <a:gd name="connsiteY12" fmla="*/ 1615440 h 1653362"/>
              <a:gd name="connsiteX13" fmla="*/ 360302 w 1895898"/>
              <a:gd name="connsiteY13" fmla="*/ 1318260 h 1653362"/>
              <a:gd name="connsiteX14" fmla="*/ 40262 w 1895898"/>
              <a:gd name="connsiteY14" fmla="*/ 754380 h 1653362"/>
              <a:gd name="connsiteX15" fmla="*/ 40262 w 1895898"/>
              <a:gd name="connsiteY15" fmla="*/ 259080 h 1653362"/>
              <a:gd name="connsiteX16" fmla="*/ 771782 w 1895898"/>
              <a:gd name="connsiteY16" fmla="*/ 0 h 1653362"/>
              <a:gd name="connsiteX0" fmla="*/ 779346 w 1903462"/>
              <a:gd name="connsiteY0" fmla="*/ 0 h 1653362"/>
              <a:gd name="connsiteX1" fmla="*/ 977466 w 1903462"/>
              <a:gd name="connsiteY1" fmla="*/ 281940 h 1653362"/>
              <a:gd name="connsiteX2" fmla="*/ 779346 w 1903462"/>
              <a:gd name="connsiteY2" fmla="*/ 464820 h 1653362"/>
              <a:gd name="connsiteX3" fmla="*/ 809826 w 1903462"/>
              <a:gd name="connsiteY3" fmla="*/ 777240 h 1653362"/>
              <a:gd name="connsiteX4" fmla="*/ 939366 w 1903462"/>
              <a:gd name="connsiteY4" fmla="*/ 830580 h 1653362"/>
              <a:gd name="connsiteX5" fmla="*/ 1305126 w 1903462"/>
              <a:gd name="connsiteY5" fmla="*/ 815340 h 1653362"/>
              <a:gd name="connsiteX6" fmla="*/ 1327986 w 1903462"/>
              <a:gd name="connsiteY6" fmla="*/ 701040 h 1653362"/>
              <a:gd name="connsiteX7" fmla="*/ 1434666 w 1903462"/>
              <a:gd name="connsiteY7" fmla="*/ 533400 h 1653362"/>
              <a:gd name="connsiteX8" fmla="*/ 1708986 w 1903462"/>
              <a:gd name="connsiteY8" fmla="*/ 533400 h 1653362"/>
              <a:gd name="connsiteX9" fmla="*/ 1876626 w 1903462"/>
              <a:gd name="connsiteY9" fmla="*/ 762000 h 1653362"/>
              <a:gd name="connsiteX10" fmla="*/ 1876626 w 1903462"/>
              <a:gd name="connsiteY10" fmla="*/ 1181100 h 1653362"/>
              <a:gd name="connsiteX11" fmla="*/ 1594686 w 1903462"/>
              <a:gd name="connsiteY11" fmla="*/ 1524000 h 1653362"/>
              <a:gd name="connsiteX12" fmla="*/ 1206066 w 1903462"/>
              <a:gd name="connsiteY12" fmla="*/ 1615440 h 1653362"/>
              <a:gd name="connsiteX13" fmla="*/ 367866 w 1903462"/>
              <a:gd name="connsiteY13" fmla="*/ 1318260 h 1653362"/>
              <a:gd name="connsiteX14" fmla="*/ 47826 w 1903462"/>
              <a:gd name="connsiteY14" fmla="*/ 754380 h 1653362"/>
              <a:gd name="connsiteX15" fmla="*/ 47826 w 1903462"/>
              <a:gd name="connsiteY15" fmla="*/ 259080 h 1653362"/>
              <a:gd name="connsiteX16" fmla="*/ 779346 w 1903462"/>
              <a:gd name="connsiteY16" fmla="*/ 0 h 1653362"/>
              <a:gd name="connsiteX0" fmla="*/ 779346 w 1903462"/>
              <a:gd name="connsiteY0" fmla="*/ 0 h 1653362"/>
              <a:gd name="connsiteX1" fmla="*/ 977466 w 1903462"/>
              <a:gd name="connsiteY1" fmla="*/ 281940 h 1653362"/>
              <a:gd name="connsiteX2" fmla="*/ 779346 w 1903462"/>
              <a:gd name="connsiteY2" fmla="*/ 464820 h 1653362"/>
              <a:gd name="connsiteX3" fmla="*/ 809826 w 1903462"/>
              <a:gd name="connsiteY3" fmla="*/ 777240 h 1653362"/>
              <a:gd name="connsiteX4" fmla="*/ 939366 w 1903462"/>
              <a:gd name="connsiteY4" fmla="*/ 830580 h 1653362"/>
              <a:gd name="connsiteX5" fmla="*/ 1305126 w 1903462"/>
              <a:gd name="connsiteY5" fmla="*/ 815340 h 1653362"/>
              <a:gd name="connsiteX6" fmla="*/ 1327986 w 1903462"/>
              <a:gd name="connsiteY6" fmla="*/ 701040 h 1653362"/>
              <a:gd name="connsiteX7" fmla="*/ 1434666 w 1903462"/>
              <a:gd name="connsiteY7" fmla="*/ 533400 h 1653362"/>
              <a:gd name="connsiteX8" fmla="*/ 1708986 w 1903462"/>
              <a:gd name="connsiteY8" fmla="*/ 533400 h 1653362"/>
              <a:gd name="connsiteX9" fmla="*/ 1876626 w 1903462"/>
              <a:gd name="connsiteY9" fmla="*/ 762000 h 1653362"/>
              <a:gd name="connsiteX10" fmla="*/ 1876626 w 1903462"/>
              <a:gd name="connsiteY10" fmla="*/ 1181100 h 1653362"/>
              <a:gd name="connsiteX11" fmla="*/ 1594686 w 1903462"/>
              <a:gd name="connsiteY11" fmla="*/ 1524000 h 1653362"/>
              <a:gd name="connsiteX12" fmla="*/ 1206066 w 1903462"/>
              <a:gd name="connsiteY12" fmla="*/ 1615440 h 1653362"/>
              <a:gd name="connsiteX13" fmla="*/ 367866 w 1903462"/>
              <a:gd name="connsiteY13" fmla="*/ 1318260 h 1653362"/>
              <a:gd name="connsiteX14" fmla="*/ 47826 w 1903462"/>
              <a:gd name="connsiteY14" fmla="*/ 754380 h 1653362"/>
              <a:gd name="connsiteX15" fmla="*/ 47826 w 1903462"/>
              <a:gd name="connsiteY15" fmla="*/ 259080 h 1653362"/>
              <a:gd name="connsiteX16" fmla="*/ 779346 w 1903462"/>
              <a:gd name="connsiteY16" fmla="*/ 0 h 1653362"/>
              <a:gd name="connsiteX0" fmla="*/ 779346 w 1903462"/>
              <a:gd name="connsiteY0" fmla="*/ 0 h 1631750"/>
              <a:gd name="connsiteX1" fmla="*/ 977466 w 1903462"/>
              <a:gd name="connsiteY1" fmla="*/ 281940 h 1631750"/>
              <a:gd name="connsiteX2" fmla="*/ 779346 w 1903462"/>
              <a:gd name="connsiteY2" fmla="*/ 464820 h 1631750"/>
              <a:gd name="connsiteX3" fmla="*/ 809826 w 1903462"/>
              <a:gd name="connsiteY3" fmla="*/ 777240 h 1631750"/>
              <a:gd name="connsiteX4" fmla="*/ 939366 w 1903462"/>
              <a:gd name="connsiteY4" fmla="*/ 830580 h 1631750"/>
              <a:gd name="connsiteX5" fmla="*/ 1305126 w 1903462"/>
              <a:gd name="connsiteY5" fmla="*/ 815340 h 1631750"/>
              <a:gd name="connsiteX6" fmla="*/ 1327986 w 1903462"/>
              <a:gd name="connsiteY6" fmla="*/ 701040 h 1631750"/>
              <a:gd name="connsiteX7" fmla="*/ 1434666 w 1903462"/>
              <a:gd name="connsiteY7" fmla="*/ 533400 h 1631750"/>
              <a:gd name="connsiteX8" fmla="*/ 1708986 w 1903462"/>
              <a:gd name="connsiteY8" fmla="*/ 533400 h 1631750"/>
              <a:gd name="connsiteX9" fmla="*/ 1876626 w 1903462"/>
              <a:gd name="connsiteY9" fmla="*/ 762000 h 1631750"/>
              <a:gd name="connsiteX10" fmla="*/ 1876626 w 1903462"/>
              <a:gd name="connsiteY10" fmla="*/ 1181100 h 1631750"/>
              <a:gd name="connsiteX11" fmla="*/ 1594686 w 1903462"/>
              <a:gd name="connsiteY11" fmla="*/ 1524000 h 1631750"/>
              <a:gd name="connsiteX12" fmla="*/ 1206066 w 1903462"/>
              <a:gd name="connsiteY12" fmla="*/ 1615440 h 1631750"/>
              <a:gd name="connsiteX13" fmla="*/ 367866 w 1903462"/>
              <a:gd name="connsiteY13" fmla="*/ 1318260 h 1631750"/>
              <a:gd name="connsiteX14" fmla="*/ 47826 w 1903462"/>
              <a:gd name="connsiteY14" fmla="*/ 754380 h 1631750"/>
              <a:gd name="connsiteX15" fmla="*/ 47826 w 1903462"/>
              <a:gd name="connsiteY15" fmla="*/ 259080 h 1631750"/>
              <a:gd name="connsiteX16" fmla="*/ 779346 w 1903462"/>
              <a:gd name="connsiteY16" fmla="*/ 0 h 1631750"/>
              <a:gd name="connsiteX0" fmla="*/ 779346 w 1903462"/>
              <a:gd name="connsiteY0" fmla="*/ 0 h 1631750"/>
              <a:gd name="connsiteX1" fmla="*/ 977466 w 1903462"/>
              <a:gd name="connsiteY1" fmla="*/ 281940 h 1631750"/>
              <a:gd name="connsiteX2" fmla="*/ 779346 w 1903462"/>
              <a:gd name="connsiteY2" fmla="*/ 464820 h 1631750"/>
              <a:gd name="connsiteX3" fmla="*/ 809826 w 1903462"/>
              <a:gd name="connsiteY3" fmla="*/ 777240 h 1631750"/>
              <a:gd name="connsiteX4" fmla="*/ 939366 w 1903462"/>
              <a:gd name="connsiteY4" fmla="*/ 830580 h 1631750"/>
              <a:gd name="connsiteX5" fmla="*/ 1305126 w 1903462"/>
              <a:gd name="connsiteY5" fmla="*/ 815340 h 1631750"/>
              <a:gd name="connsiteX6" fmla="*/ 1327986 w 1903462"/>
              <a:gd name="connsiteY6" fmla="*/ 701040 h 1631750"/>
              <a:gd name="connsiteX7" fmla="*/ 1434666 w 1903462"/>
              <a:gd name="connsiteY7" fmla="*/ 533400 h 1631750"/>
              <a:gd name="connsiteX8" fmla="*/ 1708986 w 1903462"/>
              <a:gd name="connsiteY8" fmla="*/ 533400 h 1631750"/>
              <a:gd name="connsiteX9" fmla="*/ 1876626 w 1903462"/>
              <a:gd name="connsiteY9" fmla="*/ 762000 h 1631750"/>
              <a:gd name="connsiteX10" fmla="*/ 1876626 w 1903462"/>
              <a:gd name="connsiteY10" fmla="*/ 1181100 h 1631750"/>
              <a:gd name="connsiteX11" fmla="*/ 1594686 w 1903462"/>
              <a:gd name="connsiteY11" fmla="*/ 1524000 h 1631750"/>
              <a:gd name="connsiteX12" fmla="*/ 1206066 w 1903462"/>
              <a:gd name="connsiteY12" fmla="*/ 1615440 h 1631750"/>
              <a:gd name="connsiteX13" fmla="*/ 367866 w 1903462"/>
              <a:gd name="connsiteY13" fmla="*/ 1318260 h 1631750"/>
              <a:gd name="connsiteX14" fmla="*/ 47826 w 1903462"/>
              <a:gd name="connsiteY14" fmla="*/ 754380 h 1631750"/>
              <a:gd name="connsiteX15" fmla="*/ 47826 w 1903462"/>
              <a:gd name="connsiteY15" fmla="*/ 259080 h 1631750"/>
              <a:gd name="connsiteX16" fmla="*/ 779346 w 1903462"/>
              <a:gd name="connsiteY16" fmla="*/ 0 h 1631750"/>
              <a:gd name="connsiteX0" fmla="*/ 779346 w 1903462"/>
              <a:gd name="connsiteY0" fmla="*/ 0 h 1636081"/>
              <a:gd name="connsiteX1" fmla="*/ 977466 w 1903462"/>
              <a:gd name="connsiteY1" fmla="*/ 281940 h 1636081"/>
              <a:gd name="connsiteX2" fmla="*/ 779346 w 1903462"/>
              <a:gd name="connsiteY2" fmla="*/ 464820 h 1636081"/>
              <a:gd name="connsiteX3" fmla="*/ 809826 w 1903462"/>
              <a:gd name="connsiteY3" fmla="*/ 777240 h 1636081"/>
              <a:gd name="connsiteX4" fmla="*/ 939366 w 1903462"/>
              <a:gd name="connsiteY4" fmla="*/ 830580 h 1636081"/>
              <a:gd name="connsiteX5" fmla="*/ 1305126 w 1903462"/>
              <a:gd name="connsiteY5" fmla="*/ 815340 h 1636081"/>
              <a:gd name="connsiteX6" fmla="*/ 1327986 w 1903462"/>
              <a:gd name="connsiteY6" fmla="*/ 701040 h 1636081"/>
              <a:gd name="connsiteX7" fmla="*/ 1434666 w 1903462"/>
              <a:gd name="connsiteY7" fmla="*/ 533400 h 1636081"/>
              <a:gd name="connsiteX8" fmla="*/ 1708986 w 1903462"/>
              <a:gd name="connsiteY8" fmla="*/ 533400 h 1636081"/>
              <a:gd name="connsiteX9" fmla="*/ 1876626 w 1903462"/>
              <a:gd name="connsiteY9" fmla="*/ 762000 h 1636081"/>
              <a:gd name="connsiteX10" fmla="*/ 1876626 w 1903462"/>
              <a:gd name="connsiteY10" fmla="*/ 1181100 h 1636081"/>
              <a:gd name="connsiteX11" fmla="*/ 1594686 w 1903462"/>
              <a:gd name="connsiteY11" fmla="*/ 1524000 h 1636081"/>
              <a:gd name="connsiteX12" fmla="*/ 1206066 w 1903462"/>
              <a:gd name="connsiteY12" fmla="*/ 1615440 h 1636081"/>
              <a:gd name="connsiteX13" fmla="*/ 367866 w 1903462"/>
              <a:gd name="connsiteY13" fmla="*/ 1318260 h 1636081"/>
              <a:gd name="connsiteX14" fmla="*/ 47826 w 1903462"/>
              <a:gd name="connsiteY14" fmla="*/ 754380 h 1636081"/>
              <a:gd name="connsiteX15" fmla="*/ 47826 w 1903462"/>
              <a:gd name="connsiteY15" fmla="*/ 259080 h 1636081"/>
              <a:gd name="connsiteX16" fmla="*/ 779346 w 1903462"/>
              <a:gd name="connsiteY16" fmla="*/ 0 h 163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3462" h="1636081">
                <a:moveTo>
                  <a:pt x="779346" y="0"/>
                </a:moveTo>
                <a:cubicBezTo>
                  <a:pt x="934286" y="3810"/>
                  <a:pt x="977466" y="204470"/>
                  <a:pt x="977466" y="281940"/>
                </a:cubicBezTo>
                <a:cubicBezTo>
                  <a:pt x="970005" y="324643"/>
                  <a:pt x="807286" y="382270"/>
                  <a:pt x="779346" y="464820"/>
                </a:cubicBezTo>
                <a:cubicBezTo>
                  <a:pt x="702670" y="536098"/>
                  <a:pt x="783156" y="716280"/>
                  <a:pt x="809826" y="777240"/>
                </a:cubicBezTo>
                <a:cubicBezTo>
                  <a:pt x="841735" y="835343"/>
                  <a:pt x="896186" y="822960"/>
                  <a:pt x="939366" y="830580"/>
                </a:cubicBezTo>
                <a:cubicBezTo>
                  <a:pt x="1021916" y="836930"/>
                  <a:pt x="1240356" y="836930"/>
                  <a:pt x="1305126" y="815340"/>
                </a:cubicBezTo>
                <a:cubicBezTo>
                  <a:pt x="1369896" y="793750"/>
                  <a:pt x="1304333" y="756920"/>
                  <a:pt x="1327986" y="701040"/>
                </a:cubicBezTo>
                <a:cubicBezTo>
                  <a:pt x="1351639" y="645160"/>
                  <a:pt x="1384819" y="567849"/>
                  <a:pt x="1434666" y="533400"/>
                </a:cubicBezTo>
                <a:cubicBezTo>
                  <a:pt x="1484513" y="498951"/>
                  <a:pt x="1635326" y="495300"/>
                  <a:pt x="1708986" y="533400"/>
                </a:cubicBezTo>
                <a:cubicBezTo>
                  <a:pt x="1779154" y="581025"/>
                  <a:pt x="1854083" y="695325"/>
                  <a:pt x="1876626" y="762000"/>
                </a:cubicBezTo>
                <a:cubicBezTo>
                  <a:pt x="1899169" y="828675"/>
                  <a:pt x="1923616" y="1054100"/>
                  <a:pt x="1876626" y="1181100"/>
                </a:cubicBezTo>
                <a:cubicBezTo>
                  <a:pt x="1830271" y="1288256"/>
                  <a:pt x="1725496" y="1423035"/>
                  <a:pt x="1594686" y="1524000"/>
                </a:cubicBezTo>
                <a:cubicBezTo>
                  <a:pt x="1463876" y="1624965"/>
                  <a:pt x="1406091" y="1663700"/>
                  <a:pt x="1206066" y="1615440"/>
                </a:cubicBezTo>
                <a:cubicBezTo>
                  <a:pt x="1006041" y="1567180"/>
                  <a:pt x="602022" y="1495107"/>
                  <a:pt x="367866" y="1318260"/>
                </a:cubicBezTo>
                <a:cubicBezTo>
                  <a:pt x="133710" y="1141413"/>
                  <a:pt x="94658" y="959167"/>
                  <a:pt x="47826" y="754380"/>
                </a:cubicBezTo>
                <a:cubicBezTo>
                  <a:pt x="994" y="549593"/>
                  <a:pt x="-30914" y="466090"/>
                  <a:pt x="47826" y="259080"/>
                </a:cubicBezTo>
                <a:cubicBezTo>
                  <a:pt x="126566" y="52070"/>
                  <a:pt x="642662" y="3016"/>
                  <a:pt x="779346" y="0"/>
                </a:cubicBezTo>
                <a:close/>
              </a:path>
            </a:pathLst>
          </a:custGeom>
          <a:solidFill>
            <a:srgbClr val="548235">
              <a:alpha val="902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9" name="TextBox 524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Maximize accuracy</a:t>
            </a:r>
          </a:p>
        </p:txBody>
      </p:sp>
      <p:sp>
        <p:nvSpPr>
          <p:cNvPr id="310" name="TextBox 524"/>
          <p:cNvSpPr txBox="1"/>
          <p:nvPr/>
        </p:nvSpPr>
        <p:spPr bwMode="auto">
          <a:xfrm>
            <a:off x="6586976" y="1595889"/>
            <a:ext cx="198002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Balanced classes</a:t>
            </a:r>
          </a:p>
        </p:txBody>
      </p:sp>
    </p:spTree>
    <p:extLst>
      <p:ext uri="{BB962C8B-B14F-4D97-AF65-F5344CB8AC3E}">
        <p14:creationId xmlns:p14="http://schemas.microsoft.com/office/powerpoint/2010/main" val="5324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you’re ready to build your network, there are lots of decisions (some more impactful than others)</a:t>
            </a:r>
          </a:p>
          <a:p>
            <a:r>
              <a:rPr lang="en-US" dirty="0" smtClean="0"/>
              <a:t>Two general options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Compare several </a:t>
            </a:r>
            <a:r>
              <a:rPr lang="en-US" b="1" dirty="0" smtClean="0"/>
              <a:t>pre-existing network </a:t>
            </a:r>
            <a:r>
              <a:rPr lang="en-US" dirty="0" smtClean="0"/>
              <a:t>architectures (e.g., VGG, </a:t>
            </a:r>
            <a:r>
              <a:rPr lang="en-US" dirty="0" err="1" smtClean="0"/>
              <a:t>GoogleNet</a:t>
            </a:r>
            <a:r>
              <a:rPr lang="en-US" dirty="0" smtClean="0"/>
              <a:t>)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Build a </a:t>
            </a:r>
            <a:r>
              <a:rPr lang="en-US" b="1" dirty="0" smtClean="0"/>
              <a:t>network from scratch </a:t>
            </a:r>
            <a:r>
              <a:rPr lang="en-US" dirty="0" smtClean="0"/>
              <a:t>and optimize </a:t>
            </a:r>
            <a:br>
              <a:rPr lang="en-US" dirty="0" smtClean="0"/>
            </a:br>
            <a:r>
              <a:rPr lang="en-US" dirty="0" smtClean="0"/>
              <a:t>the hyperparameters for your problem</a:t>
            </a:r>
          </a:p>
          <a:p>
            <a:r>
              <a:rPr lang="en-US" dirty="0" smtClean="0"/>
              <a:t>A random search of hyperparameters</a:t>
            </a:r>
            <a:br>
              <a:rPr lang="en-US" dirty="0" smtClean="0"/>
            </a:br>
            <a:r>
              <a:rPr lang="en-US" dirty="0" smtClean="0"/>
              <a:t>is better than a grid search (</a:t>
            </a:r>
            <a:r>
              <a:rPr lang="en-US" dirty="0" err="1" smtClean="0"/>
              <a:t>Bergstra</a:t>
            </a:r>
            <a:r>
              <a:rPr lang="en-US" dirty="0" smtClean="0"/>
              <a:t>, 2012)</a:t>
            </a:r>
          </a:p>
          <a:p>
            <a:pPr lvl="1"/>
            <a:r>
              <a:rPr lang="en-US" dirty="0" smtClean="0"/>
              <a:t>There are python packages that do this 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Talos</a:t>
            </a:r>
            <a:r>
              <a:rPr lang="en-US" dirty="0" smtClean="0"/>
              <a:t>, </a:t>
            </a:r>
            <a:r>
              <a:rPr lang="en-US" dirty="0" err="1" smtClean="0"/>
              <a:t>hyperas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every problem, expect to train and </a:t>
            </a:r>
            <a:br>
              <a:rPr lang="en-US" dirty="0" smtClean="0"/>
            </a:br>
            <a:r>
              <a:rPr lang="en-US" dirty="0" smtClean="0"/>
              <a:t>compare multiple networks (so save </a:t>
            </a:r>
            <a:br>
              <a:rPr lang="en-US" dirty="0" smtClean="0"/>
            </a:br>
            <a:r>
              <a:rPr lang="en-US" dirty="0" smtClean="0"/>
              <a:t>models often and use informative names)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Hyperparameter</a:t>
            </a:r>
            <a:r>
              <a:rPr lang="en-US" dirty="0" smtClean="0"/>
              <a:t> optimization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48550"/>
              </p:ext>
            </p:extLst>
          </p:nvPr>
        </p:nvGraphicFramePr>
        <p:xfrm>
          <a:off x="7139707" y="2612044"/>
          <a:ext cx="4987636" cy="3886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46038"/>
                <a:gridCol w="2641598"/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Hyperparameter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Conventional wisdom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Number of layers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Scale based on size</a:t>
                      </a:r>
                      <a:r>
                        <a:rPr lang="en-US" sz="1100" baseline="0" dirty="0" smtClean="0"/>
                        <a:t> of data</a:t>
                      </a:r>
                      <a:endParaRPr lang="en-US" sz="1100" dirty="0"/>
                    </a:p>
                  </a:txBody>
                  <a:tcPr/>
                </a:tc>
              </a:tr>
              <a:tr h="2006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Number of filters at each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Scale based on size/complexity of data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Weight initialization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Any</a:t>
                      </a:r>
                      <a:r>
                        <a:rPr lang="en-US" sz="1100" baseline="0" dirty="0" smtClean="0"/>
                        <a:t> common randomization method</a:t>
                      </a:r>
                      <a:endParaRPr lang="en-US" sz="1100" dirty="0"/>
                    </a:p>
                  </a:txBody>
                  <a:tcPr/>
                </a:tc>
              </a:tr>
              <a:tr h="20065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Learning rate (speed, decay)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Trial and error, decay</a:t>
                      </a:r>
                      <a:r>
                        <a:rPr lang="en-US" sz="1100" baseline="0" dirty="0" smtClean="0"/>
                        <a:t> can help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Number of epochs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Trial and error (inspect loss plots)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Batch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Lower is</a:t>
                      </a:r>
                      <a:r>
                        <a:rPr lang="en-US" sz="1100" baseline="0" dirty="0" smtClean="0"/>
                        <a:t> better, but takes longer (~20-40)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Convolution</a:t>
                      </a:r>
                      <a:r>
                        <a:rPr lang="en-US" sz="1100" baseline="0" dirty="0" smtClean="0"/>
                        <a:t> filter sizes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3x3 is most</a:t>
                      </a:r>
                      <a:r>
                        <a:rPr lang="en-US" sz="1100" baseline="0" dirty="0" smtClean="0"/>
                        <a:t> common/efficient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Dropout rate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0.5 is most common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Number</a:t>
                      </a:r>
                      <a:r>
                        <a:rPr lang="en-US" sz="1100" baseline="0" dirty="0" smtClean="0"/>
                        <a:t> of dense nodes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Scale</a:t>
                      </a:r>
                      <a:r>
                        <a:rPr lang="en-US" sz="1100" baseline="0" dirty="0" smtClean="0"/>
                        <a:t> based on size/complexity of data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Image input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Commonly</a:t>
                      </a:r>
                      <a:r>
                        <a:rPr lang="en-US" sz="1100" baseline="0" dirty="0" smtClean="0"/>
                        <a:t> b</a:t>
                      </a:r>
                      <a:r>
                        <a:rPr lang="en-US" sz="1100" dirty="0" smtClean="0"/>
                        <a:t>etween</a:t>
                      </a:r>
                      <a:r>
                        <a:rPr lang="en-US" sz="1100" baseline="0" dirty="0" smtClean="0"/>
                        <a:t> 80x80 and 400x400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Optimizer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Adam, </a:t>
                      </a:r>
                      <a:r>
                        <a:rPr lang="en-US" sz="1100" dirty="0" err="1" smtClean="0"/>
                        <a:t>Nadam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RMSprop</a:t>
                      </a:r>
                      <a:r>
                        <a:rPr lang="en-US" sz="1100" baseline="0" dirty="0" smtClean="0"/>
                        <a:t> (or similar)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Pre-training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Usually helps, depending on data</a:t>
                      </a:r>
                      <a:r>
                        <a:rPr lang="en-US" sz="1100" baseline="0" dirty="0" smtClean="0"/>
                        <a:t> size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Novelties (residual, inception blocks)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Trial and error</a:t>
                      </a:r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Activation functions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ReLU</a:t>
                      </a:r>
                      <a:r>
                        <a:rPr lang="en-US" sz="1100" baseline="0" dirty="0" smtClean="0"/>
                        <a:t> (or leaky </a:t>
                      </a:r>
                      <a:r>
                        <a:rPr lang="en-US" sz="1100" baseline="0" dirty="0" err="1" smtClean="0"/>
                        <a:t>ReLU</a:t>
                      </a:r>
                      <a:r>
                        <a:rPr lang="en-US" sz="1100" baseline="0" dirty="0" smtClean="0"/>
                        <a:t> or similar)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2733962" y="6611779"/>
            <a:ext cx="9458038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dirty="0" smtClean="0">
                <a:solidFill>
                  <a:srgbClr val="C00000"/>
                </a:solidFill>
              </a:rPr>
              <a:t>List of </a:t>
            </a:r>
            <a:r>
              <a:rPr lang="en-US" sz="1000" dirty="0" err="1" smtClean="0">
                <a:solidFill>
                  <a:srgbClr val="C00000"/>
                </a:solidFill>
              </a:rPr>
              <a:t>hyperparameter</a:t>
            </a:r>
            <a:r>
              <a:rPr lang="en-US" sz="1000" dirty="0" smtClean="0">
                <a:solidFill>
                  <a:srgbClr val="C00000"/>
                </a:solidFill>
              </a:rPr>
              <a:t> optimization packages: https</a:t>
            </a:r>
            <a:r>
              <a:rPr lang="en-US" sz="1000" dirty="0">
                <a:solidFill>
                  <a:srgbClr val="C00000"/>
                </a:solidFill>
              </a:rPr>
              <a:t>://medium.com/@mikkokotila/a-comprehensive-list-of-hyperparameter-optimization-tuning-solutions-88e067f19d9</a:t>
            </a:r>
            <a:endParaRPr lang="en-US" sz="1000" b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 (SGD) is the baseline optimizer for comparison</a:t>
            </a:r>
          </a:p>
          <a:p>
            <a:pPr lvl="1"/>
            <a:r>
              <a:rPr lang="en-US" dirty="0" smtClean="0"/>
              <a:t>Can move slowly, especially when one dimension is steeper than the others</a:t>
            </a:r>
          </a:p>
          <a:p>
            <a:r>
              <a:rPr lang="en-US" dirty="0" smtClean="0"/>
              <a:t>Momentum adds a fraction of previous update vectors to </a:t>
            </a:r>
            <a:br>
              <a:rPr lang="en-US" dirty="0" smtClean="0"/>
            </a:br>
            <a:r>
              <a:rPr lang="en-US" dirty="0" smtClean="0"/>
              <a:t>the current update vector (prevents saddle oscillations)</a:t>
            </a:r>
          </a:p>
          <a:p>
            <a:r>
              <a:rPr lang="en-US" dirty="0" smtClean="0"/>
              <a:t>Adam and </a:t>
            </a:r>
            <a:r>
              <a:rPr lang="en-US" dirty="0" err="1" smtClean="0"/>
              <a:t>RMSprop</a:t>
            </a:r>
            <a:r>
              <a:rPr lang="en-US" dirty="0" smtClean="0"/>
              <a:t> are the most common, but it depends on the data (and you won’t know until you try them!)</a:t>
            </a:r>
          </a:p>
          <a:p>
            <a:pPr lvl="1"/>
            <a:r>
              <a:rPr lang="en-US" dirty="0" smtClean="0"/>
              <a:t>Adaptive learning rate for each parameter, momentum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Optimizers </a:t>
            </a:r>
            <a:endParaRPr lang="en-US" dirty="0"/>
          </a:p>
        </p:txBody>
      </p:sp>
      <p:pic>
        <p:nvPicPr>
          <p:cNvPr id="3079" name="Picture 7" descr="C:\Users\tjb129\Downloads\s25RsOr - Imgu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19" y="3933841"/>
            <a:ext cx="2620297" cy="26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jb129\Downloads\Beale&amp;amp;#039;s function - Imgu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99" y="3979525"/>
            <a:ext cx="3190001" cy="2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jb129\Downloads\Long Valley - 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29" y="4008576"/>
            <a:ext cx="3190001" cy="24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33309" y="6498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http://www.denizyuret.com/2015/03/alec-radfords-animations-for.html</a:t>
            </a:r>
          </a:p>
        </p:txBody>
      </p:sp>
      <p:pic>
        <p:nvPicPr>
          <p:cNvPr id="3083" name="Picture 11" descr="http://ruder.io/content/images/2015/12/without_momentu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945" y="1542590"/>
            <a:ext cx="2495425" cy="10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9615054" y="2281376"/>
            <a:ext cx="618837" cy="1925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700" dirty="0" smtClean="0">
                <a:solidFill>
                  <a:prstClr val="black"/>
                </a:solidFill>
                <a:latin typeface="Calibri" panose="020F0502020204030204"/>
              </a:rPr>
              <a:t>Momentum</a:t>
            </a:r>
            <a:endParaRPr lang="en-US" sz="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9918" y="6488668"/>
            <a:ext cx="2435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https://</a:t>
            </a:r>
            <a:r>
              <a:rPr lang="en-US" sz="1100" dirty="0" smtClean="0">
                <a:solidFill>
                  <a:srgbClr val="C00000"/>
                </a:solidFill>
              </a:rPr>
              <a:t>arxiv.org/pdf/1609.04747.pdf</a:t>
            </a:r>
            <a:endParaRPr 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high potential for overfitting</a:t>
            </a:r>
          </a:p>
          <a:p>
            <a:pPr lvl="1"/>
            <a:r>
              <a:rPr lang="en-US" dirty="0" smtClean="0"/>
              <a:t>VGG19, with 155 million parameters, could “memorize” training examples</a:t>
            </a:r>
          </a:p>
          <a:p>
            <a:r>
              <a:rPr lang="en-US" dirty="0" smtClean="0"/>
              <a:t>You will encounter a plot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Option 1: Save the model during training (callback functions) and use the model with the best validation accuracy </a:t>
            </a:r>
          </a:p>
          <a:p>
            <a:r>
              <a:rPr lang="en-US" dirty="0" smtClean="0"/>
              <a:t>Option 2: Use regularization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 – Regularization  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688827"/>
              </p:ext>
            </p:extLst>
          </p:nvPr>
        </p:nvGraphicFramePr>
        <p:xfrm>
          <a:off x="4152901" y="2069306"/>
          <a:ext cx="3771900" cy="2510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5207152" y="2676107"/>
            <a:ext cx="1190328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>
                <a:solidFill>
                  <a:srgbClr val="FF0000"/>
                </a:solidFill>
              </a:rPr>
              <a:t>Validation</a:t>
            </a:r>
            <a:endParaRPr lang="en-US" sz="2800" b="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 rot="1054416">
            <a:off x="4606512" y="3283370"/>
            <a:ext cx="1021814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/>
              <a:t>Training</a:t>
            </a:r>
            <a:endParaRPr lang="en-US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23936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L1 &amp; L2 regularization</a:t>
            </a:r>
            <a:r>
              <a:rPr lang="en-US" dirty="0" smtClean="0"/>
              <a:t>:  Add the L1 or L2 norm of the model’s weights to the loss function</a:t>
            </a:r>
          </a:p>
          <a:p>
            <a:pPr lvl="1"/>
            <a:r>
              <a:rPr lang="en-US" dirty="0" smtClean="0"/>
              <a:t>Encourages low-valued weights, so network doesn’t depend on just a few nodes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Dropout:</a:t>
            </a:r>
            <a:r>
              <a:rPr lang="en-US" dirty="0" smtClean="0"/>
              <a:t> During training, randomly drop </a:t>
            </a:r>
            <a:br>
              <a:rPr lang="en-US" dirty="0" smtClean="0"/>
            </a:br>
            <a:r>
              <a:rPr lang="en-US" dirty="0" smtClean="0"/>
              <a:t>(set to 0) a fraction of the model’s weights</a:t>
            </a:r>
          </a:p>
          <a:p>
            <a:pPr lvl="1"/>
            <a:r>
              <a:rPr lang="en-US" dirty="0" smtClean="0"/>
              <a:t>Forces model to learn multiple/redundant </a:t>
            </a:r>
            <a:br>
              <a:rPr lang="en-US" dirty="0" smtClean="0"/>
            </a:br>
            <a:r>
              <a:rPr lang="en-US" dirty="0" smtClean="0"/>
              <a:t>pathways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r>
              <a:rPr lang="en-US" dirty="0"/>
              <a:t> – Regularization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5362" name="Picture 2" descr="C:\Users\tjb129\Downloads\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4" y="2468961"/>
            <a:ext cx="3760932" cy="21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t="58919" r="70058" b="38637"/>
          <a:stretch/>
        </p:blipFill>
        <p:spPr bwMode="auto">
          <a:xfrm>
            <a:off x="923638" y="2219957"/>
            <a:ext cx="6253018" cy="306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807855" y="2489078"/>
            <a:ext cx="33343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t="61910" r="80031" b="34628"/>
          <a:stretch/>
        </p:blipFill>
        <p:spPr bwMode="auto">
          <a:xfrm>
            <a:off x="1565564" y="4915174"/>
            <a:ext cx="4761346" cy="51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999674" y="5397469"/>
            <a:ext cx="1946563" cy="1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Batch normalization</a:t>
            </a:r>
            <a:r>
              <a:rPr lang="en-US" dirty="0"/>
              <a:t>: Normalize the </a:t>
            </a:r>
            <a:r>
              <a:rPr lang="en-US" dirty="0" smtClean="0"/>
              <a:t>output in a </a:t>
            </a:r>
            <a:r>
              <a:rPr lang="en-US" dirty="0"/>
              <a:t>layer by all of the outputs in the </a:t>
            </a:r>
            <a:r>
              <a:rPr lang="en-US" dirty="0" smtClean="0"/>
              <a:t>layer </a:t>
            </a:r>
            <a:endParaRPr lang="en-US" dirty="0"/>
          </a:p>
          <a:p>
            <a:pPr lvl="1"/>
            <a:r>
              <a:rPr lang="en-US" dirty="0" smtClean="0"/>
              <a:t>The outputs then get scaled and shifted via learned weights</a:t>
            </a:r>
          </a:p>
          <a:p>
            <a:pPr lvl="1"/>
            <a:r>
              <a:rPr lang="en-US" dirty="0" smtClean="0"/>
              <a:t>Prevents extreme activations</a:t>
            </a:r>
          </a:p>
          <a:p>
            <a:pPr lvl="1"/>
            <a:r>
              <a:rPr lang="en-US" dirty="0" smtClean="0"/>
              <a:t>Very powerful, often quoted as one of the greatest recent developments in DL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Shrink your model:</a:t>
            </a:r>
            <a:r>
              <a:rPr lang="en-US" dirty="0" smtClean="0"/>
              <a:t> Overfitting can be reduced by using a smaller network with fewer weights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r>
              <a:rPr lang="en-US" dirty="0"/>
              <a:t> – Regularization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65794" r="87500" b="31314"/>
          <a:stretch/>
        </p:blipFill>
        <p:spPr bwMode="auto">
          <a:xfrm>
            <a:off x="4239491" y="3033508"/>
            <a:ext cx="3343564" cy="504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small datasets, networks can learn very specific features with little generalizability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applying random rotations/flips/scaling, you can increase the training data set by 10-fold or more, increasing its generalizability</a:t>
            </a:r>
          </a:p>
          <a:p>
            <a:pPr lvl="1"/>
            <a:r>
              <a:rPr lang="en-US" dirty="0" smtClean="0"/>
              <a:t>Doesn’t always make a large impact</a:t>
            </a:r>
          </a:p>
          <a:p>
            <a:pPr lvl="1"/>
            <a:r>
              <a:rPr lang="en-US" dirty="0" smtClean="0"/>
              <a:t>Can be performed on the fly with</a:t>
            </a:r>
            <a:br>
              <a:rPr lang="en-US" dirty="0" smtClean="0"/>
            </a:br>
            <a:r>
              <a:rPr lang="en-US" dirty="0" err="1" smtClean="0"/>
              <a:t>ImageDataGenerator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 – Data augmentation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3" t="19612" r="42383" b="48501"/>
          <a:stretch/>
        </p:blipFill>
        <p:spPr bwMode="auto">
          <a:xfrm>
            <a:off x="3701141" y="1349829"/>
            <a:ext cx="1809469" cy="166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510611" y="1838151"/>
            <a:ext cx="6013185" cy="6924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 smtClean="0">
                <a:solidFill>
                  <a:srgbClr val="C00000"/>
                </a:solidFill>
              </a:rPr>
              <a:t>Was interpreted as “45 mph” sign</a:t>
            </a: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dirty="0">
                <a:solidFill>
                  <a:srgbClr val="C00000"/>
                </a:solidFill>
              </a:rPr>
              <a:t>https://arstechnica.com/cars/2017/09/hacking-street-signs-with-stickers-could-confuse-self-driving-cars/</a:t>
            </a:r>
            <a:endParaRPr lang="en-US" sz="1000" b="0" dirty="0" smtClean="0">
              <a:solidFill>
                <a:srgbClr val="C00000"/>
              </a:solidFill>
            </a:endParaRPr>
          </a:p>
        </p:txBody>
      </p:sp>
      <p:pic>
        <p:nvPicPr>
          <p:cNvPr id="17412" name="Picture 4" descr="Images Augmentation for Deep Learning with K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64" y="4219699"/>
            <a:ext cx="2935760" cy="22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35647" r="86170" b="55026"/>
          <a:stretch/>
        </p:blipFill>
        <p:spPr bwMode="auto">
          <a:xfrm>
            <a:off x="1179614" y="5250064"/>
            <a:ext cx="3072699" cy="1322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79" y="4305744"/>
            <a:ext cx="2849240" cy="188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9684026" y="6179126"/>
            <a:ext cx="1295546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>
                <a:solidFill>
                  <a:srgbClr val="C00000"/>
                </a:solidFill>
              </a:rPr>
              <a:t>Castro et al, 2018</a:t>
            </a:r>
          </a:p>
        </p:txBody>
      </p:sp>
    </p:spTree>
    <p:extLst>
      <p:ext uri="{BB962C8B-B14F-4D97-AF65-F5344CB8AC3E}">
        <p14:creationId xmlns:p14="http://schemas.microsoft.com/office/powerpoint/2010/main" val="868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04422"/>
            <a:ext cx="6008913" cy="5942442"/>
          </a:xfrm>
        </p:spPr>
        <p:txBody>
          <a:bodyPr/>
          <a:lstStyle/>
          <a:p>
            <a:r>
              <a:rPr lang="en-US" dirty="0" smtClean="0"/>
              <a:t>Features learned in different tasks can be quite similar, especially in early layers</a:t>
            </a:r>
          </a:p>
          <a:p>
            <a:endParaRPr lang="en-US" dirty="0" smtClean="0"/>
          </a:p>
          <a:p>
            <a:r>
              <a:rPr lang="en-US" dirty="0" smtClean="0"/>
              <a:t>You can </a:t>
            </a:r>
            <a:r>
              <a:rPr lang="en-US" b="1" dirty="0" smtClean="0"/>
              <a:t>pre-train your network </a:t>
            </a:r>
            <a:r>
              <a:rPr lang="en-US" dirty="0" smtClean="0"/>
              <a:t>weights using a large dataset (e.g., ImageNet), then update those weights with your data/task</a:t>
            </a:r>
          </a:p>
          <a:p>
            <a:endParaRPr lang="en-US" dirty="0" smtClean="0"/>
          </a:p>
          <a:p>
            <a:r>
              <a:rPr lang="en-US" dirty="0" smtClean="0"/>
              <a:t>You can choose to fine tune the entire network, certain layers only, or just the fully-connected classifier at the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 – pre-training/transfer learning</a:t>
            </a:r>
            <a:endParaRPr lang="en-US" dirty="0"/>
          </a:p>
        </p:txBody>
      </p:sp>
      <p:pic>
        <p:nvPicPr>
          <p:cNvPr id="21506" name="Picture 2" descr="Three ways in which transfer might improv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67" y="4138642"/>
            <a:ext cx="5127625" cy="253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73128" y="3739306"/>
            <a:ext cx="25539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http://cs231n.github.io/understanding-cnn/</a:t>
            </a:r>
          </a:p>
        </p:txBody>
      </p:sp>
      <p:pic>
        <p:nvPicPr>
          <p:cNvPr id="21508" name="Picture 4" descr="http://cs231n.github.io/assets/cnnvis/filt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28" y="669089"/>
            <a:ext cx="3081222" cy="30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Keras</a:t>
            </a:r>
            <a:r>
              <a:rPr lang="en-US" dirty="0" smtClean="0"/>
              <a:t>, transfer learning is easy</a:t>
            </a:r>
          </a:p>
          <a:p>
            <a:r>
              <a:rPr lang="en-US" dirty="0" smtClean="0"/>
              <a:t>You can </a:t>
            </a:r>
            <a:r>
              <a:rPr lang="en-US" b="1" dirty="0" smtClean="0"/>
              <a:t>download pre-trained models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weights for popular CNN architectures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can set a certain number of layers to be </a:t>
            </a:r>
            <a:br>
              <a:rPr lang="en-US" dirty="0" smtClean="0"/>
            </a:br>
            <a:r>
              <a:rPr lang="en-US" dirty="0" smtClean="0"/>
              <a:t>frozen (i.e., untrainable), with the rest being </a:t>
            </a:r>
            <a:br>
              <a:rPr lang="en-US" dirty="0" smtClean="0"/>
            </a:br>
            <a:r>
              <a:rPr lang="en-US" dirty="0" smtClean="0"/>
              <a:t>trainable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can add your own fully-connected layer on top of the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Overfitting – pre-training/transfer </a:t>
            </a:r>
            <a:r>
              <a:rPr lang="en-US" dirty="0" smtClean="0"/>
              <a:t>learning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t="21869" r="49496" b="48783"/>
          <a:stretch/>
        </p:blipFill>
        <p:spPr bwMode="auto">
          <a:xfrm>
            <a:off x="7389090" y="932868"/>
            <a:ext cx="4732006" cy="2530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3439824" y="2059481"/>
            <a:ext cx="2162772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>
                <a:solidFill>
                  <a:srgbClr val="C00000"/>
                </a:solidFill>
              </a:rPr>
              <a:t>Include fully connected layer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74841" r="64600" b="23057"/>
          <a:stretch/>
        </p:blipFill>
        <p:spPr bwMode="auto">
          <a:xfrm>
            <a:off x="186748" y="2544953"/>
            <a:ext cx="7100743" cy="250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442691" y="2336480"/>
            <a:ext cx="78519" cy="20324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78306" r="79717" b="16134"/>
          <a:stretch/>
        </p:blipFill>
        <p:spPr bwMode="auto">
          <a:xfrm>
            <a:off x="2441715" y="4211776"/>
            <a:ext cx="4568685" cy="7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89392" r="68218" b="5304"/>
          <a:stretch/>
        </p:blipFill>
        <p:spPr bwMode="auto">
          <a:xfrm>
            <a:off x="2041236" y="6012872"/>
            <a:ext cx="7326041" cy="729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 that your first network will not work well</a:t>
            </a:r>
          </a:p>
          <a:p>
            <a:r>
              <a:rPr lang="en-US" dirty="0" smtClean="0"/>
              <a:t>Plan on using the training tips listed in this presentation</a:t>
            </a:r>
          </a:p>
          <a:p>
            <a:r>
              <a:rPr lang="en-US" dirty="0" smtClean="0"/>
              <a:t>If you still can’t get satisfactory results</a:t>
            </a:r>
          </a:p>
          <a:p>
            <a:pPr lvl="1"/>
            <a:r>
              <a:rPr lang="en-US" dirty="0" smtClean="0"/>
              <a:t>Try different network architectures (dual pathway, residual/inception blocks,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 all datasets are suitable for deep learning (too few examples, high complexity)</a:t>
            </a:r>
          </a:p>
          <a:p>
            <a:pPr lvl="1"/>
            <a:r>
              <a:rPr lang="en-US" dirty="0" smtClean="0"/>
              <a:t>You’re “ground truth” may be poor quality – garbage in, garbage out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at first you don’t </a:t>
            </a:r>
            <a:r>
              <a:rPr lang="en-US" dirty="0" smtClean="0"/>
              <a:t>succeed…try, try again!</a:t>
            </a:r>
            <a:endParaRPr lang="en-US" dirty="0"/>
          </a:p>
        </p:txBody>
      </p:sp>
      <p:pic>
        <p:nvPicPr>
          <p:cNvPr id="3078" name="Picture 6" descr="https://cdn-images-1.medium.com/max/800/1*YzE3vH6aZyOH8HSSTs31V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23" y="3396923"/>
            <a:ext cx="4523304" cy="3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1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E23F5C5-DFFF-4FF5-BCC3-51D7930D4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at first you don’t succeed…</a:t>
            </a:r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121058"/>
              </p:ext>
            </p:extLst>
          </p:nvPr>
        </p:nvGraphicFramePr>
        <p:xfrm>
          <a:off x="13970764" y="4566261"/>
          <a:ext cx="5515847" cy="367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/>
          <p:cNvSpPr txBox="1"/>
          <p:nvPr/>
        </p:nvSpPr>
        <p:spPr bwMode="auto">
          <a:xfrm>
            <a:off x="14328797" y="5640398"/>
            <a:ext cx="82400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smtClean="0"/>
              <a:t>Training</a:t>
            </a:r>
            <a:endParaRPr lang="en-US" sz="2800" b="0" dirty="0" smtClean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4673602" y="5173673"/>
            <a:ext cx="958404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smtClean="0">
                <a:solidFill>
                  <a:srgbClr val="FF0000"/>
                </a:solidFill>
              </a:rPr>
              <a:t>Validation</a:t>
            </a:r>
            <a:endParaRPr lang="en-US" sz="2800" b="0" dirty="0" smtClean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4368057" y="5403762"/>
            <a:ext cx="4908550" cy="863600"/>
          </a:xfrm>
          <a:custGeom>
            <a:avLst/>
            <a:gdLst>
              <a:gd name="connsiteX0" fmla="*/ 0 w 4908550"/>
              <a:gd name="connsiteY0" fmla="*/ 0 h 863600"/>
              <a:gd name="connsiteX1" fmla="*/ 69850 w 4908550"/>
              <a:gd name="connsiteY1" fmla="*/ 50800 h 863600"/>
              <a:gd name="connsiteX2" fmla="*/ 311150 w 4908550"/>
              <a:gd name="connsiteY2" fmla="*/ 114300 h 863600"/>
              <a:gd name="connsiteX3" fmla="*/ 374650 w 4908550"/>
              <a:gd name="connsiteY3" fmla="*/ 171450 h 863600"/>
              <a:gd name="connsiteX4" fmla="*/ 546100 w 4908550"/>
              <a:gd name="connsiteY4" fmla="*/ 241300 h 863600"/>
              <a:gd name="connsiteX5" fmla="*/ 685800 w 4908550"/>
              <a:gd name="connsiteY5" fmla="*/ 311150 h 863600"/>
              <a:gd name="connsiteX6" fmla="*/ 819150 w 4908550"/>
              <a:gd name="connsiteY6" fmla="*/ 342900 h 863600"/>
              <a:gd name="connsiteX7" fmla="*/ 863600 w 4908550"/>
              <a:gd name="connsiteY7" fmla="*/ 374650 h 863600"/>
              <a:gd name="connsiteX8" fmla="*/ 1098550 w 4908550"/>
              <a:gd name="connsiteY8" fmla="*/ 444500 h 863600"/>
              <a:gd name="connsiteX9" fmla="*/ 1244600 w 4908550"/>
              <a:gd name="connsiteY9" fmla="*/ 520700 h 863600"/>
              <a:gd name="connsiteX10" fmla="*/ 1473200 w 4908550"/>
              <a:gd name="connsiteY10" fmla="*/ 590550 h 863600"/>
              <a:gd name="connsiteX11" fmla="*/ 1625600 w 4908550"/>
              <a:gd name="connsiteY11" fmla="*/ 590550 h 863600"/>
              <a:gd name="connsiteX12" fmla="*/ 1682750 w 4908550"/>
              <a:gd name="connsiteY12" fmla="*/ 635000 h 863600"/>
              <a:gd name="connsiteX13" fmla="*/ 1758950 w 4908550"/>
              <a:gd name="connsiteY13" fmla="*/ 660400 h 863600"/>
              <a:gd name="connsiteX14" fmla="*/ 1784350 w 4908550"/>
              <a:gd name="connsiteY14" fmla="*/ 666750 h 863600"/>
              <a:gd name="connsiteX15" fmla="*/ 1809750 w 4908550"/>
              <a:gd name="connsiteY15" fmla="*/ 666750 h 863600"/>
              <a:gd name="connsiteX16" fmla="*/ 1898650 w 4908550"/>
              <a:gd name="connsiteY16" fmla="*/ 685800 h 863600"/>
              <a:gd name="connsiteX17" fmla="*/ 1987550 w 4908550"/>
              <a:gd name="connsiteY17" fmla="*/ 704850 h 863600"/>
              <a:gd name="connsiteX18" fmla="*/ 2070100 w 4908550"/>
              <a:gd name="connsiteY18" fmla="*/ 717550 h 863600"/>
              <a:gd name="connsiteX19" fmla="*/ 2247900 w 4908550"/>
              <a:gd name="connsiteY19" fmla="*/ 736600 h 863600"/>
              <a:gd name="connsiteX20" fmla="*/ 2527300 w 4908550"/>
              <a:gd name="connsiteY20" fmla="*/ 762000 h 863600"/>
              <a:gd name="connsiteX21" fmla="*/ 2571750 w 4908550"/>
              <a:gd name="connsiteY21" fmla="*/ 787400 h 863600"/>
              <a:gd name="connsiteX22" fmla="*/ 2647950 w 4908550"/>
              <a:gd name="connsiteY22" fmla="*/ 787400 h 863600"/>
              <a:gd name="connsiteX23" fmla="*/ 2749550 w 4908550"/>
              <a:gd name="connsiteY23" fmla="*/ 800100 h 863600"/>
              <a:gd name="connsiteX24" fmla="*/ 2882900 w 4908550"/>
              <a:gd name="connsiteY24" fmla="*/ 800100 h 863600"/>
              <a:gd name="connsiteX25" fmla="*/ 3079750 w 4908550"/>
              <a:gd name="connsiteY25" fmla="*/ 800100 h 863600"/>
              <a:gd name="connsiteX26" fmla="*/ 3308350 w 4908550"/>
              <a:gd name="connsiteY26" fmla="*/ 806450 h 863600"/>
              <a:gd name="connsiteX27" fmla="*/ 3422650 w 4908550"/>
              <a:gd name="connsiteY27" fmla="*/ 831850 h 863600"/>
              <a:gd name="connsiteX28" fmla="*/ 3632200 w 4908550"/>
              <a:gd name="connsiteY28" fmla="*/ 844550 h 863600"/>
              <a:gd name="connsiteX29" fmla="*/ 3943350 w 4908550"/>
              <a:gd name="connsiteY29" fmla="*/ 844550 h 863600"/>
              <a:gd name="connsiteX30" fmla="*/ 4089400 w 4908550"/>
              <a:gd name="connsiteY30" fmla="*/ 844550 h 863600"/>
              <a:gd name="connsiteX31" fmla="*/ 4210050 w 4908550"/>
              <a:gd name="connsiteY31" fmla="*/ 844550 h 863600"/>
              <a:gd name="connsiteX32" fmla="*/ 4311650 w 4908550"/>
              <a:gd name="connsiteY32" fmla="*/ 844550 h 863600"/>
              <a:gd name="connsiteX33" fmla="*/ 4552950 w 4908550"/>
              <a:gd name="connsiteY33" fmla="*/ 850900 h 863600"/>
              <a:gd name="connsiteX34" fmla="*/ 4743450 w 4908550"/>
              <a:gd name="connsiteY34" fmla="*/ 850900 h 863600"/>
              <a:gd name="connsiteX35" fmla="*/ 4889500 w 4908550"/>
              <a:gd name="connsiteY35" fmla="*/ 857250 h 863600"/>
              <a:gd name="connsiteX36" fmla="*/ 4908550 w 4908550"/>
              <a:gd name="connsiteY36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08550" h="863600">
                <a:moveTo>
                  <a:pt x="0" y="0"/>
                </a:moveTo>
                <a:lnTo>
                  <a:pt x="69850" y="50800"/>
                </a:lnTo>
                <a:lnTo>
                  <a:pt x="311150" y="114300"/>
                </a:lnTo>
                <a:lnTo>
                  <a:pt x="374650" y="171450"/>
                </a:lnTo>
                <a:lnTo>
                  <a:pt x="546100" y="241300"/>
                </a:lnTo>
                <a:lnTo>
                  <a:pt x="685800" y="311150"/>
                </a:lnTo>
                <a:lnTo>
                  <a:pt x="819150" y="342900"/>
                </a:lnTo>
                <a:lnTo>
                  <a:pt x="863600" y="374650"/>
                </a:lnTo>
                <a:lnTo>
                  <a:pt x="1098550" y="444500"/>
                </a:lnTo>
                <a:lnTo>
                  <a:pt x="1244600" y="520700"/>
                </a:lnTo>
                <a:lnTo>
                  <a:pt x="1473200" y="590550"/>
                </a:lnTo>
                <a:lnTo>
                  <a:pt x="1625600" y="590550"/>
                </a:lnTo>
                <a:lnTo>
                  <a:pt x="1682750" y="635000"/>
                </a:lnTo>
                <a:cubicBezTo>
                  <a:pt x="1708150" y="643467"/>
                  <a:pt x="1732975" y="653906"/>
                  <a:pt x="1758950" y="660400"/>
                </a:cubicBezTo>
                <a:cubicBezTo>
                  <a:pt x="1767417" y="662517"/>
                  <a:pt x="1775690" y="665668"/>
                  <a:pt x="1784350" y="666750"/>
                </a:cubicBezTo>
                <a:cubicBezTo>
                  <a:pt x="1792751" y="667800"/>
                  <a:pt x="1801283" y="666750"/>
                  <a:pt x="1809750" y="666750"/>
                </a:cubicBezTo>
                <a:lnTo>
                  <a:pt x="1898650" y="685800"/>
                </a:lnTo>
                <a:cubicBezTo>
                  <a:pt x="1974626" y="706521"/>
                  <a:pt x="1944366" y="704850"/>
                  <a:pt x="1987550" y="704850"/>
                </a:cubicBezTo>
                <a:lnTo>
                  <a:pt x="2070100" y="717550"/>
                </a:lnTo>
                <a:lnTo>
                  <a:pt x="2247900" y="736600"/>
                </a:lnTo>
                <a:lnTo>
                  <a:pt x="2527300" y="762000"/>
                </a:lnTo>
                <a:lnTo>
                  <a:pt x="2571750" y="787400"/>
                </a:lnTo>
                <a:lnTo>
                  <a:pt x="2647950" y="787400"/>
                </a:lnTo>
                <a:lnTo>
                  <a:pt x="2749550" y="800100"/>
                </a:lnTo>
                <a:lnTo>
                  <a:pt x="2882900" y="800100"/>
                </a:lnTo>
                <a:lnTo>
                  <a:pt x="3079750" y="800100"/>
                </a:lnTo>
                <a:lnTo>
                  <a:pt x="3308350" y="806450"/>
                </a:lnTo>
                <a:lnTo>
                  <a:pt x="3422650" y="831850"/>
                </a:lnTo>
                <a:lnTo>
                  <a:pt x="3632200" y="844550"/>
                </a:lnTo>
                <a:lnTo>
                  <a:pt x="3943350" y="844550"/>
                </a:lnTo>
                <a:lnTo>
                  <a:pt x="4089400" y="844550"/>
                </a:lnTo>
                <a:lnTo>
                  <a:pt x="4210050" y="844550"/>
                </a:lnTo>
                <a:lnTo>
                  <a:pt x="4311650" y="844550"/>
                </a:lnTo>
                <a:lnTo>
                  <a:pt x="4552950" y="850900"/>
                </a:lnTo>
                <a:lnTo>
                  <a:pt x="4743450" y="850900"/>
                </a:lnTo>
                <a:lnTo>
                  <a:pt x="4889500" y="857250"/>
                </a:lnTo>
                <a:lnTo>
                  <a:pt x="4908550" y="863600"/>
                </a:lnTo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4355357" y="5327562"/>
            <a:ext cx="4902200" cy="933450"/>
          </a:xfrm>
          <a:custGeom>
            <a:avLst/>
            <a:gdLst>
              <a:gd name="connsiteX0" fmla="*/ 0 w 4902200"/>
              <a:gd name="connsiteY0" fmla="*/ 0 h 933450"/>
              <a:gd name="connsiteX1" fmla="*/ 82550 w 4902200"/>
              <a:gd name="connsiteY1" fmla="*/ 25400 h 933450"/>
              <a:gd name="connsiteX2" fmla="*/ 203200 w 4902200"/>
              <a:gd name="connsiteY2" fmla="*/ 82550 h 933450"/>
              <a:gd name="connsiteX3" fmla="*/ 425450 w 4902200"/>
              <a:gd name="connsiteY3" fmla="*/ 114300 h 933450"/>
              <a:gd name="connsiteX4" fmla="*/ 476250 w 4902200"/>
              <a:gd name="connsiteY4" fmla="*/ 177800 h 933450"/>
              <a:gd name="connsiteX5" fmla="*/ 622300 w 4902200"/>
              <a:gd name="connsiteY5" fmla="*/ 279400 h 933450"/>
              <a:gd name="connsiteX6" fmla="*/ 755650 w 4902200"/>
              <a:gd name="connsiteY6" fmla="*/ 355600 h 933450"/>
              <a:gd name="connsiteX7" fmla="*/ 844550 w 4902200"/>
              <a:gd name="connsiteY7" fmla="*/ 431800 h 933450"/>
              <a:gd name="connsiteX8" fmla="*/ 958850 w 4902200"/>
              <a:gd name="connsiteY8" fmla="*/ 488950 h 933450"/>
              <a:gd name="connsiteX9" fmla="*/ 1181100 w 4902200"/>
              <a:gd name="connsiteY9" fmla="*/ 533400 h 933450"/>
              <a:gd name="connsiteX10" fmla="*/ 1384300 w 4902200"/>
              <a:gd name="connsiteY10" fmla="*/ 527050 h 933450"/>
              <a:gd name="connsiteX11" fmla="*/ 1524000 w 4902200"/>
              <a:gd name="connsiteY11" fmla="*/ 539750 h 933450"/>
              <a:gd name="connsiteX12" fmla="*/ 1663700 w 4902200"/>
              <a:gd name="connsiteY12" fmla="*/ 584200 h 933450"/>
              <a:gd name="connsiteX13" fmla="*/ 1816100 w 4902200"/>
              <a:gd name="connsiteY13" fmla="*/ 654050 h 933450"/>
              <a:gd name="connsiteX14" fmla="*/ 2114550 w 4902200"/>
              <a:gd name="connsiteY14" fmla="*/ 698500 h 933450"/>
              <a:gd name="connsiteX15" fmla="*/ 2279650 w 4902200"/>
              <a:gd name="connsiteY15" fmla="*/ 692150 h 933450"/>
              <a:gd name="connsiteX16" fmla="*/ 2578100 w 4902200"/>
              <a:gd name="connsiteY16" fmla="*/ 768350 h 933450"/>
              <a:gd name="connsiteX17" fmla="*/ 2717800 w 4902200"/>
              <a:gd name="connsiteY17" fmla="*/ 812800 h 933450"/>
              <a:gd name="connsiteX18" fmla="*/ 2933700 w 4902200"/>
              <a:gd name="connsiteY18" fmla="*/ 850900 h 933450"/>
              <a:gd name="connsiteX19" fmla="*/ 3054350 w 4902200"/>
              <a:gd name="connsiteY19" fmla="*/ 895350 h 933450"/>
              <a:gd name="connsiteX20" fmla="*/ 3327400 w 4902200"/>
              <a:gd name="connsiteY20" fmla="*/ 933450 h 933450"/>
              <a:gd name="connsiteX21" fmla="*/ 3454400 w 4902200"/>
              <a:gd name="connsiteY21" fmla="*/ 901700 h 933450"/>
              <a:gd name="connsiteX22" fmla="*/ 3587750 w 4902200"/>
              <a:gd name="connsiteY22" fmla="*/ 876300 h 933450"/>
              <a:gd name="connsiteX23" fmla="*/ 3683000 w 4902200"/>
              <a:gd name="connsiteY23" fmla="*/ 863600 h 933450"/>
              <a:gd name="connsiteX24" fmla="*/ 3854450 w 4902200"/>
              <a:gd name="connsiteY24" fmla="*/ 831850 h 933450"/>
              <a:gd name="connsiteX25" fmla="*/ 4076700 w 4902200"/>
              <a:gd name="connsiteY25" fmla="*/ 831850 h 933450"/>
              <a:gd name="connsiteX26" fmla="*/ 4267200 w 4902200"/>
              <a:gd name="connsiteY26" fmla="*/ 850900 h 933450"/>
              <a:gd name="connsiteX27" fmla="*/ 4559300 w 4902200"/>
              <a:gd name="connsiteY27" fmla="*/ 882650 h 933450"/>
              <a:gd name="connsiteX28" fmla="*/ 4768850 w 4902200"/>
              <a:gd name="connsiteY28" fmla="*/ 857250 h 933450"/>
              <a:gd name="connsiteX29" fmla="*/ 4902200 w 4902200"/>
              <a:gd name="connsiteY29" fmla="*/ 825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2200" h="933450">
                <a:moveTo>
                  <a:pt x="0" y="0"/>
                </a:moveTo>
                <a:lnTo>
                  <a:pt x="82550" y="25400"/>
                </a:lnTo>
                <a:lnTo>
                  <a:pt x="203200" y="82550"/>
                </a:lnTo>
                <a:lnTo>
                  <a:pt x="425450" y="114300"/>
                </a:lnTo>
                <a:lnTo>
                  <a:pt x="476250" y="177800"/>
                </a:lnTo>
                <a:lnTo>
                  <a:pt x="622300" y="279400"/>
                </a:lnTo>
                <a:lnTo>
                  <a:pt x="755650" y="355600"/>
                </a:lnTo>
                <a:lnTo>
                  <a:pt x="844550" y="431800"/>
                </a:lnTo>
                <a:lnTo>
                  <a:pt x="958850" y="488950"/>
                </a:lnTo>
                <a:lnTo>
                  <a:pt x="1181100" y="533400"/>
                </a:lnTo>
                <a:lnTo>
                  <a:pt x="1384300" y="527050"/>
                </a:lnTo>
                <a:lnTo>
                  <a:pt x="1524000" y="539750"/>
                </a:lnTo>
                <a:lnTo>
                  <a:pt x="1663700" y="584200"/>
                </a:lnTo>
                <a:lnTo>
                  <a:pt x="1816100" y="654050"/>
                </a:lnTo>
                <a:lnTo>
                  <a:pt x="2114550" y="698500"/>
                </a:lnTo>
                <a:lnTo>
                  <a:pt x="2279650" y="692150"/>
                </a:lnTo>
                <a:lnTo>
                  <a:pt x="2578100" y="768350"/>
                </a:lnTo>
                <a:lnTo>
                  <a:pt x="2717800" y="812800"/>
                </a:lnTo>
                <a:lnTo>
                  <a:pt x="2933700" y="850900"/>
                </a:lnTo>
                <a:lnTo>
                  <a:pt x="3054350" y="895350"/>
                </a:lnTo>
                <a:lnTo>
                  <a:pt x="3327400" y="933450"/>
                </a:lnTo>
                <a:lnTo>
                  <a:pt x="3454400" y="901700"/>
                </a:lnTo>
                <a:lnTo>
                  <a:pt x="3587750" y="876300"/>
                </a:lnTo>
                <a:lnTo>
                  <a:pt x="3683000" y="863600"/>
                </a:lnTo>
                <a:lnTo>
                  <a:pt x="3854450" y="831850"/>
                </a:lnTo>
                <a:lnTo>
                  <a:pt x="4076700" y="831850"/>
                </a:lnTo>
                <a:lnTo>
                  <a:pt x="4267200" y="850900"/>
                </a:lnTo>
                <a:lnTo>
                  <a:pt x="4559300" y="882650"/>
                </a:lnTo>
                <a:lnTo>
                  <a:pt x="4768850" y="857250"/>
                </a:lnTo>
                <a:lnTo>
                  <a:pt x="4902200" y="82550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13" y="698499"/>
            <a:ext cx="4428773" cy="294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4" y="698499"/>
            <a:ext cx="4428773" cy="294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4" y="3636973"/>
            <a:ext cx="4616746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E23F5C5-DFFF-4FF5-BCC3-51D7930D4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at first you don’t succeed…</a:t>
            </a:r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108287"/>
              </p:ext>
            </p:extLst>
          </p:nvPr>
        </p:nvGraphicFramePr>
        <p:xfrm>
          <a:off x="13970764" y="4566261"/>
          <a:ext cx="5515847" cy="367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/>
          <p:cNvSpPr txBox="1"/>
          <p:nvPr/>
        </p:nvSpPr>
        <p:spPr bwMode="auto">
          <a:xfrm>
            <a:off x="14328797" y="5640398"/>
            <a:ext cx="82400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smtClean="0"/>
              <a:t>Training</a:t>
            </a:r>
            <a:endParaRPr lang="en-US" sz="2800" b="0" dirty="0" smtClean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4673602" y="5173673"/>
            <a:ext cx="958404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smtClean="0">
                <a:solidFill>
                  <a:srgbClr val="FF0000"/>
                </a:solidFill>
              </a:rPr>
              <a:t>Validation</a:t>
            </a:r>
            <a:endParaRPr lang="en-US" sz="2800" b="0" dirty="0" smtClean="0">
              <a:solidFill>
                <a:srgbClr val="FF00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4368057" y="5403762"/>
            <a:ext cx="4908550" cy="863600"/>
          </a:xfrm>
          <a:custGeom>
            <a:avLst/>
            <a:gdLst>
              <a:gd name="connsiteX0" fmla="*/ 0 w 4908550"/>
              <a:gd name="connsiteY0" fmla="*/ 0 h 863600"/>
              <a:gd name="connsiteX1" fmla="*/ 69850 w 4908550"/>
              <a:gd name="connsiteY1" fmla="*/ 50800 h 863600"/>
              <a:gd name="connsiteX2" fmla="*/ 311150 w 4908550"/>
              <a:gd name="connsiteY2" fmla="*/ 114300 h 863600"/>
              <a:gd name="connsiteX3" fmla="*/ 374650 w 4908550"/>
              <a:gd name="connsiteY3" fmla="*/ 171450 h 863600"/>
              <a:gd name="connsiteX4" fmla="*/ 546100 w 4908550"/>
              <a:gd name="connsiteY4" fmla="*/ 241300 h 863600"/>
              <a:gd name="connsiteX5" fmla="*/ 685800 w 4908550"/>
              <a:gd name="connsiteY5" fmla="*/ 311150 h 863600"/>
              <a:gd name="connsiteX6" fmla="*/ 819150 w 4908550"/>
              <a:gd name="connsiteY6" fmla="*/ 342900 h 863600"/>
              <a:gd name="connsiteX7" fmla="*/ 863600 w 4908550"/>
              <a:gd name="connsiteY7" fmla="*/ 374650 h 863600"/>
              <a:gd name="connsiteX8" fmla="*/ 1098550 w 4908550"/>
              <a:gd name="connsiteY8" fmla="*/ 444500 h 863600"/>
              <a:gd name="connsiteX9" fmla="*/ 1244600 w 4908550"/>
              <a:gd name="connsiteY9" fmla="*/ 520700 h 863600"/>
              <a:gd name="connsiteX10" fmla="*/ 1473200 w 4908550"/>
              <a:gd name="connsiteY10" fmla="*/ 590550 h 863600"/>
              <a:gd name="connsiteX11" fmla="*/ 1625600 w 4908550"/>
              <a:gd name="connsiteY11" fmla="*/ 590550 h 863600"/>
              <a:gd name="connsiteX12" fmla="*/ 1682750 w 4908550"/>
              <a:gd name="connsiteY12" fmla="*/ 635000 h 863600"/>
              <a:gd name="connsiteX13" fmla="*/ 1758950 w 4908550"/>
              <a:gd name="connsiteY13" fmla="*/ 660400 h 863600"/>
              <a:gd name="connsiteX14" fmla="*/ 1784350 w 4908550"/>
              <a:gd name="connsiteY14" fmla="*/ 666750 h 863600"/>
              <a:gd name="connsiteX15" fmla="*/ 1809750 w 4908550"/>
              <a:gd name="connsiteY15" fmla="*/ 666750 h 863600"/>
              <a:gd name="connsiteX16" fmla="*/ 1898650 w 4908550"/>
              <a:gd name="connsiteY16" fmla="*/ 685800 h 863600"/>
              <a:gd name="connsiteX17" fmla="*/ 1987550 w 4908550"/>
              <a:gd name="connsiteY17" fmla="*/ 704850 h 863600"/>
              <a:gd name="connsiteX18" fmla="*/ 2070100 w 4908550"/>
              <a:gd name="connsiteY18" fmla="*/ 717550 h 863600"/>
              <a:gd name="connsiteX19" fmla="*/ 2247900 w 4908550"/>
              <a:gd name="connsiteY19" fmla="*/ 736600 h 863600"/>
              <a:gd name="connsiteX20" fmla="*/ 2527300 w 4908550"/>
              <a:gd name="connsiteY20" fmla="*/ 762000 h 863600"/>
              <a:gd name="connsiteX21" fmla="*/ 2571750 w 4908550"/>
              <a:gd name="connsiteY21" fmla="*/ 787400 h 863600"/>
              <a:gd name="connsiteX22" fmla="*/ 2647950 w 4908550"/>
              <a:gd name="connsiteY22" fmla="*/ 787400 h 863600"/>
              <a:gd name="connsiteX23" fmla="*/ 2749550 w 4908550"/>
              <a:gd name="connsiteY23" fmla="*/ 800100 h 863600"/>
              <a:gd name="connsiteX24" fmla="*/ 2882900 w 4908550"/>
              <a:gd name="connsiteY24" fmla="*/ 800100 h 863600"/>
              <a:gd name="connsiteX25" fmla="*/ 3079750 w 4908550"/>
              <a:gd name="connsiteY25" fmla="*/ 800100 h 863600"/>
              <a:gd name="connsiteX26" fmla="*/ 3308350 w 4908550"/>
              <a:gd name="connsiteY26" fmla="*/ 806450 h 863600"/>
              <a:gd name="connsiteX27" fmla="*/ 3422650 w 4908550"/>
              <a:gd name="connsiteY27" fmla="*/ 831850 h 863600"/>
              <a:gd name="connsiteX28" fmla="*/ 3632200 w 4908550"/>
              <a:gd name="connsiteY28" fmla="*/ 844550 h 863600"/>
              <a:gd name="connsiteX29" fmla="*/ 3943350 w 4908550"/>
              <a:gd name="connsiteY29" fmla="*/ 844550 h 863600"/>
              <a:gd name="connsiteX30" fmla="*/ 4089400 w 4908550"/>
              <a:gd name="connsiteY30" fmla="*/ 844550 h 863600"/>
              <a:gd name="connsiteX31" fmla="*/ 4210050 w 4908550"/>
              <a:gd name="connsiteY31" fmla="*/ 844550 h 863600"/>
              <a:gd name="connsiteX32" fmla="*/ 4311650 w 4908550"/>
              <a:gd name="connsiteY32" fmla="*/ 844550 h 863600"/>
              <a:gd name="connsiteX33" fmla="*/ 4552950 w 4908550"/>
              <a:gd name="connsiteY33" fmla="*/ 850900 h 863600"/>
              <a:gd name="connsiteX34" fmla="*/ 4743450 w 4908550"/>
              <a:gd name="connsiteY34" fmla="*/ 850900 h 863600"/>
              <a:gd name="connsiteX35" fmla="*/ 4889500 w 4908550"/>
              <a:gd name="connsiteY35" fmla="*/ 857250 h 863600"/>
              <a:gd name="connsiteX36" fmla="*/ 4908550 w 4908550"/>
              <a:gd name="connsiteY36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08550" h="863600">
                <a:moveTo>
                  <a:pt x="0" y="0"/>
                </a:moveTo>
                <a:lnTo>
                  <a:pt x="69850" y="50800"/>
                </a:lnTo>
                <a:lnTo>
                  <a:pt x="311150" y="114300"/>
                </a:lnTo>
                <a:lnTo>
                  <a:pt x="374650" y="171450"/>
                </a:lnTo>
                <a:lnTo>
                  <a:pt x="546100" y="241300"/>
                </a:lnTo>
                <a:lnTo>
                  <a:pt x="685800" y="311150"/>
                </a:lnTo>
                <a:lnTo>
                  <a:pt x="819150" y="342900"/>
                </a:lnTo>
                <a:lnTo>
                  <a:pt x="863600" y="374650"/>
                </a:lnTo>
                <a:lnTo>
                  <a:pt x="1098550" y="444500"/>
                </a:lnTo>
                <a:lnTo>
                  <a:pt x="1244600" y="520700"/>
                </a:lnTo>
                <a:lnTo>
                  <a:pt x="1473200" y="590550"/>
                </a:lnTo>
                <a:lnTo>
                  <a:pt x="1625600" y="590550"/>
                </a:lnTo>
                <a:lnTo>
                  <a:pt x="1682750" y="635000"/>
                </a:lnTo>
                <a:cubicBezTo>
                  <a:pt x="1708150" y="643467"/>
                  <a:pt x="1732975" y="653906"/>
                  <a:pt x="1758950" y="660400"/>
                </a:cubicBezTo>
                <a:cubicBezTo>
                  <a:pt x="1767417" y="662517"/>
                  <a:pt x="1775690" y="665668"/>
                  <a:pt x="1784350" y="666750"/>
                </a:cubicBezTo>
                <a:cubicBezTo>
                  <a:pt x="1792751" y="667800"/>
                  <a:pt x="1801283" y="666750"/>
                  <a:pt x="1809750" y="666750"/>
                </a:cubicBezTo>
                <a:lnTo>
                  <a:pt x="1898650" y="685800"/>
                </a:lnTo>
                <a:cubicBezTo>
                  <a:pt x="1974626" y="706521"/>
                  <a:pt x="1944366" y="704850"/>
                  <a:pt x="1987550" y="704850"/>
                </a:cubicBezTo>
                <a:lnTo>
                  <a:pt x="2070100" y="717550"/>
                </a:lnTo>
                <a:lnTo>
                  <a:pt x="2247900" y="736600"/>
                </a:lnTo>
                <a:lnTo>
                  <a:pt x="2527300" y="762000"/>
                </a:lnTo>
                <a:lnTo>
                  <a:pt x="2571750" y="787400"/>
                </a:lnTo>
                <a:lnTo>
                  <a:pt x="2647950" y="787400"/>
                </a:lnTo>
                <a:lnTo>
                  <a:pt x="2749550" y="800100"/>
                </a:lnTo>
                <a:lnTo>
                  <a:pt x="2882900" y="800100"/>
                </a:lnTo>
                <a:lnTo>
                  <a:pt x="3079750" y="800100"/>
                </a:lnTo>
                <a:lnTo>
                  <a:pt x="3308350" y="806450"/>
                </a:lnTo>
                <a:lnTo>
                  <a:pt x="3422650" y="831850"/>
                </a:lnTo>
                <a:lnTo>
                  <a:pt x="3632200" y="844550"/>
                </a:lnTo>
                <a:lnTo>
                  <a:pt x="3943350" y="844550"/>
                </a:lnTo>
                <a:lnTo>
                  <a:pt x="4089400" y="844550"/>
                </a:lnTo>
                <a:lnTo>
                  <a:pt x="4210050" y="844550"/>
                </a:lnTo>
                <a:lnTo>
                  <a:pt x="4311650" y="844550"/>
                </a:lnTo>
                <a:lnTo>
                  <a:pt x="4552950" y="850900"/>
                </a:lnTo>
                <a:lnTo>
                  <a:pt x="4743450" y="850900"/>
                </a:lnTo>
                <a:lnTo>
                  <a:pt x="4889500" y="857250"/>
                </a:lnTo>
                <a:lnTo>
                  <a:pt x="4908550" y="863600"/>
                </a:lnTo>
              </a:path>
            </a:pathLst>
          </a:cu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4355357" y="5327562"/>
            <a:ext cx="4902200" cy="933450"/>
          </a:xfrm>
          <a:custGeom>
            <a:avLst/>
            <a:gdLst>
              <a:gd name="connsiteX0" fmla="*/ 0 w 4902200"/>
              <a:gd name="connsiteY0" fmla="*/ 0 h 933450"/>
              <a:gd name="connsiteX1" fmla="*/ 82550 w 4902200"/>
              <a:gd name="connsiteY1" fmla="*/ 25400 h 933450"/>
              <a:gd name="connsiteX2" fmla="*/ 203200 w 4902200"/>
              <a:gd name="connsiteY2" fmla="*/ 82550 h 933450"/>
              <a:gd name="connsiteX3" fmla="*/ 425450 w 4902200"/>
              <a:gd name="connsiteY3" fmla="*/ 114300 h 933450"/>
              <a:gd name="connsiteX4" fmla="*/ 476250 w 4902200"/>
              <a:gd name="connsiteY4" fmla="*/ 177800 h 933450"/>
              <a:gd name="connsiteX5" fmla="*/ 622300 w 4902200"/>
              <a:gd name="connsiteY5" fmla="*/ 279400 h 933450"/>
              <a:gd name="connsiteX6" fmla="*/ 755650 w 4902200"/>
              <a:gd name="connsiteY6" fmla="*/ 355600 h 933450"/>
              <a:gd name="connsiteX7" fmla="*/ 844550 w 4902200"/>
              <a:gd name="connsiteY7" fmla="*/ 431800 h 933450"/>
              <a:gd name="connsiteX8" fmla="*/ 958850 w 4902200"/>
              <a:gd name="connsiteY8" fmla="*/ 488950 h 933450"/>
              <a:gd name="connsiteX9" fmla="*/ 1181100 w 4902200"/>
              <a:gd name="connsiteY9" fmla="*/ 533400 h 933450"/>
              <a:gd name="connsiteX10" fmla="*/ 1384300 w 4902200"/>
              <a:gd name="connsiteY10" fmla="*/ 527050 h 933450"/>
              <a:gd name="connsiteX11" fmla="*/ 1524000 w 4902200"/>
              <a:gd name="connsiteY11" fmla="*/ 539750 h 933450"/>
              <a:gd name="connsiteX12" fmla="*/ 1663700 w 4902200"/>
              <a:gd name="connsiteY12" fmla="*/ 584200 h 933450"/>
              <a:gd name="connsiteX13" fmla="*/ 1816100 w 4902200"/>
              <a:gd name="connsiteY13" fmla="*/ 654050 h 933450"/>
              <a:gd name="connsiteX14" fmla="*/ 2114550 w 4902200"/>
              <a:gd name="connsiteY14" fmla="*/ 698500 h 933450"/>
              <a:gd name="connsiteX15" fmla="*/ 2279650 w 4902200"/>
              <a:gd name="connsiteY15" fmla="*/ 692150 h 933450"/>
              <a:gd name="connsiteX16" fmla="*/ 2578100 w 4902200"/>
              <a:gd name="connsiteY16" fmla="*/ 768350 h 933450"/>
              <a:gd name="connsiteX17" fmla="*/ 2717800 w 4902200"/>
              <a:gd name="connsiteY17" fmla="*/ 812800 h 933450"/>
              <a:gd name="connsiteX18" fmla="*/ 2933700 w 4902200"/>
              <a:gd name="connsiteY18" fmla="*/ 850900 h 933450"/>
              <a:gd name="connsiteX19" fmla="*/ 3054350 w 4902200"/>
              <a:gd name="connsiteY19" fmla="*/ 895350 h 933450"/>
              <a:gd name="connsiteX20" fmla="*/ 3327400 w 4902200"/>
              <a:gd name="connsiteY20" fmla="*/ 933450 h 933450"/>
              <a:gd name="connsiteX21" fmla="*/ 3454400 w 4902200"/>
              <a:gd name="connsiteY21" fmla="*/ 901700 h 933450"/>
              <a:gd name="connsiteX22" fmla="*/ 3587750 w 4902200"/>
              <a:gd name="connsiteY22" fmla="*/ 876300 h 933450"/>
              <a:gd name="connsiteX23" fmla="*/ 3683000 w 4902200"/>
              <a:gd name="connsiteY23" fmla="*/ 863600 h 933450"/>
              <a:gd name="connsiteX24" fmla="*/ 3854450 w 4902200"/>
              <a:gd name="connsiteY24" fmla="*/ 831850 h 933450"/>
              <a:gd name="connsiteX25" fmla="*/ 4076700 w 4902200"/>
              <a:gd name="connsiteY25" fmla="*/ 831850 h 933450"/>
              <a:gd name="connsiteX26" fmla="*/ 4267200 w 4902200"/>
              <a:gd name="connsiteY26" fmla="*/ 850900 h 933450"/>
              <a:gd name="connsiteX27" fmla="*/ 4559300 w 4902200"/>
              <a:gd name="connsiteY27" fmla="*/ 882650 h 933450"/>
              <a:gd name="connsiteX28" fmla="*/ 4768850 w 4902200"/>
              <a:gd name="connsiteY28" fmla="*/ 857250 h 933450"/>
              <a:gd name="connsiteX29" fmla="*/ 4902200 w 4902200"/>
              <a:gd name="connsiteY29" fmla="*/ 82550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2200" h="933450">
                <a:moveTo>
                  <a:pt x="0" y="0"/>
                </a:moveTo>
                <a:lnTo>
                  <a:pt x="82550" y="25400"/>
                </a:lnTo>
                <a:lnTo>
                  <a:pt x="203200" y="82550"/>
                </a:lnTo>
                <a:lnTo>
                  <a:pt x="425450" y="114300"/>
                </a:lnTo>
                <a:lnTo>
                  <a:pt x="476250" y="177800"/>
                </a:lnTo>
                <a:lnTo>
                  <a:pt x="622300" y="279400"/>
                </a:lnTo>
                <a:lnTo>
                  <a:pt x="755650" y="355600"/>
                </a:lnTo>
                <a:lnTo>
                  <a:pt x="844550" y="431800"/>
                </a:lnTo>
                <a:lnTo>
                  <a:pt x="958850" y="488950"/>
                </a:lnTo>
                <a:lnTo>
                  <a:pt x="1181100" y="533400"/>
                </a:lnTo>
                <a:lnTo>
                  <a:pt x="1384300" y="527050"/>
                </a:lnTo>
                <a:lnTo>
                  <a:pt x="1524000" y="539750"/>
                </a:lnTo>
                <a:lnTo>
                  <a:pt x="1663700" y="584200"/>
                </a:lnTo>
                <a:lnTo>
                  <a:pt x="1816100" y="654050"/>
                </a:lnTo>
                <a:lnTo>
                  <a:pt x="2114550" y="698500"/>
                </a:lnTo>
                <a:lnTo>
                  <a:pt x="2279650" y="692150"/>
                </a:lnTo>
                <a:lnTo>
                  <a:pt x="2578100" y="768350"/>
                </a:lnTo>
                <a:lnTo>
                  <a:pt x="2717800" y="812800"/>
                </a:lnTo>
                <a:lnTo>
                  <a:pt x="2933700" y="850900"/>
                </a:lnTo>
                <a:lnTo>
                  <a:pt x="3054350" y="895350"/>
                </a:lnTo>
                <a:lnTo>
                  <a:pt x="3327400" y="933450"/>
                </a:lnTo>
                <a:lnTo>
                  <a:pt x="3454400" y="901700"/>
                </a:lnTo>
                <a:lnTo>
                  <a:pt x="3587750" y="876300"/>
                </a:lnTo>
                <a:lnTo>
                  <a:pt x="3683000" y="863600"/>
                </a:lnTo>
                <a:lnTo>
                  <a:pt x="3854450" y="831850"/>
                </a:lnTo>
                <a:lnTo>
                  <a:pt x="4076700" y="831850"/>
                </a:lnTo>
                <a:lnTo>
                  <a:pt x="4267200" y="850900"/>
                </a:lnTo>
                <a:lnTo>
                  <a:pt x="4559300" y="882650"/>
                </a:lnTo>
                <a:lnTo>
                  <a:pt x="4768850" y="857250"/>
                </a:lnTo>
                <a:lnTo>
                  <a:pt x="4902200" y="82550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13" y="698499"/>
            <a:ext cx="4428773" cy="294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3" y="698499"/>
            <a:ext cx="4428773" cy="294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4" y="3636973"/>
            <a:ext cx="4616746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 bwMode="auto">
          <a:xfrm rot="20654522">
            <a:off x="1098885" y="1850038"/>
            <a:ext cx="428835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 smtClean="0">
                <a:latin typeface="Stencil" panose="040409050D0802020404" pitchFamily="82" charset="0"/>
              </a:rPr>
              <a:t>Overfitting / not enough data</a:t>
            </a:r>
          </a:p>
        </p:txBody>
      </p:sp>
      <p:sp>
        <p:nvSpPr>
          <p:cNvPr id="12" name="TextBox 11"/>
          <p:cNvSpPr txBox="1"/>
          <p:nvPr/>
        </p:nvSpPr>
        <p:spPr bwMode="auto">
          <a:xfrm rot="20654522">
            <a:off x="7199804" y="1850037"/>
            <a:ext cx="334899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 smtClean="0">
                <a:latin typeface="Stencil" panose="040409050D0802020404" pitchFamily="82" charset="0"/>
              </a:rPr>
              <a:t>Stuck in LOCAL minimum</a:t>
            </a:r>
          </a:p>
        </p:txBody>
      </p:sp>
      <p:sp>
        <p:nvSpPr>
          <p:cNvPr id="13" name="TextBox 12"/>
          <p:cNvSpPr txBox="1"/>
          <p:nvPr/>
        </p:nvSpPr>
        <p:spPr bwMode="auto">
          <a:xfrm rot="20654522">
            <a:off x="4587926" y="4906577"/>
            <a:ext cx="277832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 smtClean="0">
                <a:latin typeface="Stencil" panose="040409050D0802020404" pitchFamily="82" charset="0"/>
              </a:rPr>
              <a:t>Network too small</a:t>
            </a:r>
          </a:p>
        </p:txBody>
      </p:sp>
    </p:spTree>
    <p:extLst>
      <p:ext uri="{BB962C8B-B14F-4D97-AF65-F5344CB8AC3E}">
        <p14:creationId xmlns:p14="http://schemas.microsoft.com/office/powerpoint/2010/main" val="25985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do about a bad network?</a:t>
            </a:r>
            <a:endParaRPr lang="en-US" dirty="0"/>
          </a:p>
        </p:txBody>
      </p:sp>
      <p:pic>
        <p:nvPicPr>
          <p:cNvPr id="1028" name="Picture 4" descr="https://cdn-images-1.medium.com/max/1600/1*EVy3hNSF4Nq7v7bNYOyNc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70" y="1596319"/>
            <a:ext cx="4240893" cy="50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98649" y="747459"/>
            <a:ext cx="4182556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 smtClean="0"/>
              <a:t>This is surprisingly close.</a:t>
            </a:r>
          </a:p>
        </p:txBody>
      </p:sp>
    </p:spTree>
    <p:extLst>
      <p:ext uri="{BB962C8B-B14F-4D97-AF65-F5344CB8AC3E}">
        <p14:creationId xmlns:p14="http://schemas.microsoft.com/office/powerpoint/2010/main" val="42186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make sure your images made it through uncorrupted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Always plot and inspect the training/validation loss plot</a:t>
            </a:r>
          </a:p>
          <a:p>
            <a:pPr lvl="1"/>
            <a:r>
              <a:rPr lang="en-US" dirty="0" smtClean="0"/>
              <a:t>Helps guide troubleshooting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Principles of training a CNN – General principles</a:t>
            </a:r>
            <a:endParaRPr lang="en-US" dirty="0"/>
          </a:p>
        </p:txBody>
      </p:sp>
      <p:pic>
        <p:nvPicPr>
          <p:cNvPr id="4" name="Picture 2" descr="Image result for deep learning loss plo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/>
          <a:stretch/>
        </p:blipFill>
        <p:spPr bwMode="auto">
          <a:xfrm>
            <a:off x="4922981" y="4322618"/>
            <a:ext cx="2869443" cy="24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-images-1.medium.com/max/1600/1*xfIbyKKMDmjQF9JFuK2Y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78" y="1142217"/>
            <a:ext cx="6950385" cy="216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3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Proper weight initialization of convolutional kernels can improve convergence (don’t set everything to 0!)</a:t>
            </a:r>
          </a:p>
          <a:p>
            <a:pPr lvl="1"/>
            <a:r>
              <a:rPr lang="en-US" dirty="0" err="1" smtClean="0"/>
              <a:t>Keras</a:t>
            </a:r>
            <a:r>
              <a:rPr lang="en-US" dirty="0" smtClean="0"/>
              <a:t> automatically does this, but there’s a lot of options (normal, uniform, truncated normal, Xavier, He normal)</a:t>
            </a:r>
          </a:p>
          <a:p>
            <a:pPr lvl="1"/>
            <a:r>
              <a:rPr lang="en-US" dirty="0" smtClean="0"/>
              <a:t>Less important with </a:t>
            </a:r>
            <a:r>
              <a:rPr lang="en-US" dirty="0" err="1" smtClean="0"/>
              <a:t>ReLU</a:t>
            </a:r>
            <a:r>
              <a:rPr lang="en-US" dirty="0" smtClean="0"/>
              <a:t> activations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</a:t>
            </a:r>
            <a:r>
              <a:rPr lang="en-US" dirty="0" smtClean="0"/>
              <a:t>CNN – Weight initialization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62" y="3880837"/>
            <a:ext cx="6021882" cy="266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7319" y="6550223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C00000"/>
                </a:solidFill>
              </a:rPr>
              <a:t>Mishkin</a:t>
            </a:r>
            <a:r>
              <a:rPr lang="en-US" sz="1400" dirty="0" smtClean="0">
                <a:solidFill>
                  <a:srgbClr val="C00000"/>
                </a:solidFill>
              </a:rPr>
              <a:t>, 2016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</a:t>
            </a:r>
            <a:r>
              <a:rPr lang="en-US" dirty="0" smtClean="0"/>
              <a:t>CNN – Class balancing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6" name="TextBox 415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Maximize accuracy</a:t>
            </a:r>
          </a:p>
        </p:txBody>
      </p:sp>
    </p:spTree>
    <p:extLst>
      <p:ext uri="{BB962C8B-B14F-4D97-AF65-F5344CB8AC3E}">
        <p14:creationId xmlns:p14="http://schemas.microsoft.com/office/powerpoint/2010/main" val="86437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</a:t>
            </a:r>
            <a:r>
              <a:rPr lang="en-US" dirty="0" smtClean="0"/>
              <a:t>CNN – </a:t>
            </a:r>
            <a:r>
              <a:rPr lang="en-US" dirty="0"/>
              <a:t>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5" name="TextBox 524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Maximize accuracy</a:t>
            </a:r>
          </a:p>
        </p:txBody>
      </p:sp>
      <p:pic>
        <p:nvPicPr>
          <p:cNvPr id="9218" name="Picture 2" descr="Image result for thumbs 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2" r="11797"/>
          <a:stretch/>
        </p:blipFill>
        <p:spPr bwMode="auto">
          <a:xfrm>
            <a:off x="1834339" y="1836541"/>
            <a:ext cx="1726752" cy="18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716739" y="1859840"/>
            <a:ext cx="1117600" cy="519351"/>
          </a:xfrm>
          <a:prstGeom prst="wedgeEllipseCallout">
            <a:avLst>
              <a:gd name="adj1" fmla="val 60158"/>
              <a:gd name="adj2" fmla="val 380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 panose="020F0502020204030204"/>
              </a:rPr>
              <a:t>Easy!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40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angle 605"/>
          <p:cNvSpPr/>
          <p:nvPr/>
        </p:nvSpPr>
        <p:spPr>
          <a:xfrm>
            <a:off x="6282381" y="1992625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imbalance (+ inappropriate loss function) can cause misleading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Principles of training a </a:t>
            </a:r>
            <a:r>
              <a:rPr lang="en-US" dirty="0" smtClean="0"/>
              <a:t>CNN – </a:t>
            </a:r>
            <a:r>
              <a:rPr lang="en-US" dirty="0"/>
              <a:t>Class balancing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378121" y="1981756"/>
            <a:ext cx="2641599" cy="2547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31" name="Straight Connector 230"/>
          <p:cNvCxnSpPr>
            <a:stCxn id="229" idx="1"/>
            <a:endCxn id="229" idx="3"/>
          </p:cNvCxnSpPr>
          <p:nvPr/>
        </p:nvCxnSpPr>
        <p:spPr>
          <a:xfrm>
            <a:off x="3378121" y="325568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3757056" y="2330450"/>
            <a:ext cx="1924050" cy="1873250"/>
          </a:xfrm>
          <a:prstGeom prst="ellipse">
            <a:avLst/>
          </a:prstGeom>
          <a:solidFill>
            <a:srgbClr val="548235">
              <a:alpha val="1686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8" name="Straight Connector 417"/>
          <p:cNvCxnSpPr/>
          <p:nvPr/>
        </p:nvCxnSpPr>
        <p:spPr>
          <a:xfrm>
            <a:off x="7622230" y="2004616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6301430" y="3278549"/>
            <a:ext cx="26415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Oval 419"/>
          <p:cNvSpPr/>
          <p:nvPr/>
        </p:nvSpPr>
        <p:spPr>
          <a:xfrm>
            <a:off x="7446018" y="29267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75031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741426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7598418" y="30156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7477768" y="3079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7687318" y="30664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7598418" y="290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7528568" y="2825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8" name="Oval 427"/>
          <p:cNvSpPr/>
          <p:nvPr/>
        </p:nvSpPr>
        <p:spPr>
          <a:xfrm>
            <a:off x="7807968" y="3161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9" name="Oval 428"/>
          <p:cNvSpPr/>
          <p:nvPr/>
        </p:nvSpPr>
        <p:spPr>
          <a:xfrm>
            <a:off x="77571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766826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7852418" y="32252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2" name="Oval 431"/>
          <p:cNvSpPr/>
          <p:nvPr/>
        </p:nvSpPr>
        <p:spPr>
          <a:xfrm>
            <a:off x="7731768" y="3288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7846068" y="33331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7941318" y="32760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7896868" y="3155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6" name="Oval 435"/>
          <p:cNvSpPr/>
          <p:nvPr/>
        </p:nvSpPr>
        <p:spPr>
          <a:xfrm>
            <a:off x="7782568" y="303471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7414268" y="3104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2" name="Oval 441"/>
          <p:cNvSpPr/>
          <p:nvPr/>
        </p:nvSpPr>
        <p:spPr>
          <a:xfrm>
            <a:off x="7338068" y="3231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7561112" y="319790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7388868" y="2977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7706368" y="348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6" name="Oval 455"/>
          <p:cNvSpPr/>
          <p:nvPr/>
        </p:nvSpPr>
        <p:spPr>
          <a:xfrm>
            <a:off x="7757168" y="3307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7627787" y="31363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0" name="Oval 459"/>
          <p:cNvSpPr/>
          <p:nvPr/>
        </p:nvSpPr>
        <p:spPr>
          <a:xfrm>
            <a:off x="7596036" y="3237001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1" name="Oval 460"/>
          <p:cNvSpPr/>
          <p:nvPr/>
        </p:nvSpPr>
        <p:spPr>
          <a:xfrm>
            <a:off x="7508724" y="318710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2" name="Oval 461"/>
          <p:cNvSpPr/>
          <p:nvPr/>
        </p:nvSpPr>
        <p:spPr>
          <a:xfrm>
            <a:off x="7438558" y="2796266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3" name="Oval 462"/>
          <p:cNvSpPr/>
          <p:nvPr/>
        </p:nvSpPr>
        <p:spPr>
          <a:xfrm>
            <a:off x="7759549" y="2919775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4" name="Oval 463"/>
          <p:cNvSpPr/>
          <p:nvPr/>
        </p:nvSpPr>
        <p:spPr>
          <a:xfrm>
            <a:off x="7888930" y="291136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Oval 464"/>
          <p:cNvSpPr/>
          <p:nvPr/>
        </p:nvSpPr>
        <p:spPr>
          <a:xfrm>
            <a:off x="7661124" y="279721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6" name="Oval 465"/>
          <p:cNvSpPr/>
          <p:nvPr/>
        </p:nvSpPr>
        <p:spPr>
          <a:xfrm>
            <a:off x="7956400" y="3081700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7912744" y="32183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7988944" y="32714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4" name="Oval 473"/>
          <p:cNvSpPr/>
          <p:nvPr/>
        </p:nvSpPr>
        <p:spPr>
          <a:xfrm>
            <a:off x="719836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5" name="Oval 474"/>
          <p:cNvSpPr/>
          <p:nvPr/>
        </p:nvSpPr>
        <p:spPr>
          <a:xfrm>
            <a:off x="7382518" y="2837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7261868" y="29012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1" name="Oval 480"/>
          <p:cNvSpPr/>
          <p:nvPr/>
        </p:nvSpPr>
        <p:spPr>
          <a:xfrm>
            <a:off x="6976911" y="29394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3" name="Oval 482"/>
          <p:cNvSpPr/>
          <p:nvPr/>
        </p:nvSpPr>
        <p:spPr>
          <a:xfrm>
            <a:off x="7040411" y="30029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5" name="Oval 484"/>
          <p:cNvSpPr/>
          <p:nvPr/>
        </p:nvSpPr>
        <p:spPr>
          <a:xfrm>
            <a:off x="7249961" y="29902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8" name="Oval 487"/>
          <p:cNvSpPr/>
          <p:nvPr/>
        </p:nvSpPr>
        <p:spPr>
          <a:xfrm>
            <a:off x="691499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7099149" y="31013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1" name="Oval 490"/>
          <p:cNvSpPr/>
          <p:nvPr/>
        </p:nvSpPr>
        <p:spPr>
          <a:xfrm>
            <a:off x="7092799" y="320933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5" name="Oval 494"/>
          <p:cNvSpPr/>
          <p:nvPr/>
        </p:nvSpPr>
        <p:spPr>
          <a:xfrm>
            <a:off x="7180905" y="33331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8" name="Oval 497"/>
          <p:cNvSpPr/>
          <p:nvPr/>
        </p:nvSpPr>
        <p:spPr>
          <a:xfrm>
            <a:off x="7358705" y="34411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7453955" y="33839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3" name="Oval 502"/>
          <p:cNvSpPr/>
          <p:nvPr/>
        </p:nvSpPr>
        <p:spPr>
          <a:xfrm>
            <a:off x="7738912" y="35846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7" name="Oval 506"/>
          <p:cNvSpPr/>
          <p:nvPr/>
        </p:nvSpPr>
        <p:spPr>
          <a:xfrm>
            <a:off x="7738912" y="36481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9" name="Oval 508"/>
          <p:cNvSpPr/>
          <p:nvPr/>
        </p:nvSpPr>
        <p:spPr>
          <a:xfrm>
            <a:off x="724043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0" name="Oval 509"/>
          <p:cNvSpPr/>
          <p:nvPr/>
        </p:nvSpPr>
        <p:spPr>
          <a:xfrm>
            <a:off x="7424587" y="26245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7303937" y="26880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7513487" y="26753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70396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6950717" y="27054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7014217" y="27689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7341243" y="35200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7455543" y="356445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7550793" y="350730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7303937" y="36635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7481737" y="37714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8031806" y="343984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7969100" y="35389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7943700" y="36024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8104038" y="37859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8153250" y="358970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7665093" y="3739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7874643" y="37270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9" name="Oval 548"/>
          <p:cNvSpPr/>
          <p:nvPr/>
        </p:nvSpPr>
        <p:spPr>
          <a:xfrm>
            <a:off x="7627787" y="38832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2" name="Oval 551"/>
          <p:cNvSpPr/>
          <p:nvPr/>
        </p:nvSpPr>
        <p:spPr>
          <a:xfrm>
            <a:off x="7805587" y="39911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3" name="Oval 552"/>
          <p:cNvSpPr/>
          <p:nvPr/>
        </p:nvSpPr>
        <p:spPr>
          <a:xfrm>
            <a:off x="7900837" y="393402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4" name="Oval 553"/>
          <p:cNvSpPr/>
          <p:nvPr/>
        </p:nvSpPr>
        <p:spPr>
          <a:xfrm>
            <a:off x="7878612" y="34685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5" name="Oval 554"/>
          <p:cNvSpPr/>
          <p:nvPr/>
        </p:nvSpPr>
        <p:spPr>
          <a:xfrm>
            <a:off x="7186462" y="355620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8189767" y="388988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8308033" y="36638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8219133" y="3676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7592068" y="27807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7886550" y="309821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8060066" y="309313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8155316" y="303598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8132298" y="34391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8181510" y="324299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8310099" y="31101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8218027" y="35431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8336293" y="33171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8155316" y="329886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7488087" y="342967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33" name="Straight Connector 632"/>
          <p:cNvCxnSpPr/>
          <p:nvPr/>
        </p:nvCxnSpPr>
        <p:spPr>
          <a:xfrm>
            <a:off x="4747968" y="1963974"/>
            <a:ext cx="0" cy="25478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Oval 633"/>
          <p:cNvSpPr/>
          <p:nvPr/>
        </p:nvSpPr>
        <p:spPr>
          <a:xfrm>
            <a:off x="4571756" y="28861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46289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454000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4724156" y="29750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4603506" y="3038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4813056" y="30258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4724156" y="286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4654306" y="2784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4933706" y="3121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48829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479400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4978156" y="31845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4857506" y="3248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4971806" y="32925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5067056" y="32353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5022606" y="3114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4908306" y="299406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4432056" y="3038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4540006" y="3063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44892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440030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4584456" y="31274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446380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4578106" y="32353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4686850" y="315726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4584456" y="3013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4514606" y="2936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4584456" y="3190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4686056" y="3248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4794006" y="3273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47432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465430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4838456" y="33369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471780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4832106" y="34449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4927356" y="33877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4882906" y="32671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4838456" y="3146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4753525" y="309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4838456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4721774" y="3196359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4634462" y="314646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4564296" y="2755624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4885287" y="2879133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5014668" y="287071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4786862" y="2756577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5082138" y="3041058"/>
            <a:ext cx="5238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5038482" y="31777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4919418" y="31734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5114682" y="32307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5108332" y="333871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5203582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5114682" y="3294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44130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432410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4508256" y="27970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438760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4429675" y="29800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4597156" y="28478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4508256" y="286055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41915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410264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4286799" y="28988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416614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280449" y="300676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4375699" y="29496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4286799" y="29623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41296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404073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4224887" y="30607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410423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4218537" y="316869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313787" y="31115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4224887" y="312424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43955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430664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4490793" y="32925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437014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4484443" y="34004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4579693" y="33433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4490793" y="335601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47694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468050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4864650" y="35439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474400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4858300" y="365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4953550" y="35947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4864650" y="360747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44550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436617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4550325" y="25838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442967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4543975" y="269180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4639225" y="26346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4550325" y="26473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41653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407645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4260605" y="26648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413995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4254255" y="27727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4349505" y="27156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4260605" y="272832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446698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4581281" y="35238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4676531" y="34666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4587631" y="347936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45185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442967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4613825" y="36228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449317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4607475" y="37308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4702725" y="36736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4613825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504324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5157544" y="339919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5252794" y="33420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5163894" y="335474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50948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500593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5190088" y="3498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506943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5229776" y="37452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5278988" y="3549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5190088" y="35617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479083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4905131" y="374352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5000381" y="36863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4911481" y="369907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48424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475352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4937675" y="38425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4817025" y="39060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4931325" y="395053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5026575" y="389338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5004350" y="34279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4312200" y="35155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5358365" y="335570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5119447" y="376812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5407577" y="34161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5318677" y="342888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5344871" y="35723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5315505" y="38492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5433771" y="36231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5344871" y="363589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4682087" y="284531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4529372" y="31667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4717806" y="2740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5012288" y="305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5231842" y="29348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5185804" y="305248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5281054" y="29953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5192154" y="3008039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5218348" y="31515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5258036" y="339855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5307248" y="32023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5218348" y="32150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5386625" y="300899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5435837" y="30694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5346937" y="308217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5373131" y="32256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5343765" y="3502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5462031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5373131" y="32891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5088488" y="284547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494561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4830202" y="294453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43868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429791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4482062" y="30675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4442058" y="291770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4413800" y="318504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4482062" y="31310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5121826" y="31320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5281054" y="32582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5048800" y="328156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4890844" y="33256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4953550" y="336062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5075160" y="33947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4621134" y="327648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4506040" y="324648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4453817" y="273689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5305182" y="33036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5141834" y="31680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4613825" y="338903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5239466" y="309476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4937675" y="346321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4874968" y="349496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5108332" y="34465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5200406" y="336436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5005938" y="330625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4484444" y="302511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4549697" y="282742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4363168" y="303479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4613675" y="3444274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4777817" y="3437816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4790037" y="338268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5254860" y="3132430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5171999" y="342289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5218514" y="34209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4846394" y="329934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4611130" y="275385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4666063" y="274566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727331" y="3303948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4651297" y="3220445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4349505" y="316095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4679562" y="2941927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5238192" y="30350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4924825" y="3263671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534616" y="3128253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4672100" y="3297052"/>
            <a:ext cx="52388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9" name="b8b0933a-42d7-4d41-bba2-b9f5d7597405"/>
          <p:cNvSpPr txBox="1"/>
          <p:nvPr/>
        </p:nvSpPr>
        <p:spPr bwMode="auto">
          <a:xfrm>
            <a:off x="3561091" y="1594642"/>
            <a:ext cx="2146742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Maximize accuracy</a:t>
            </a:r>
          </a:p>
        </p:txBody>
      </p:sp>
      <p:sp>
        <p:nvSpPr>
          <p:cNvPr id="310" name="TextBox 524"/>
          <p:cNvSpPr txBox="1"/>
          <p:nvPr/>
        </p:nvSpPr>
        <p:spPr bwMode="auto">
          <a:xfrm>
            <a:off x="6586976" y="1595889"/>
            <a:ext cx="198002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C00000"/>
                </a:solidFill>
              </a:rPr>
              <a:t>Balanced classes</a:t>
            </a:r>
          </a:p>
        </p:txBody>
      </p:sp>
    </p:spTree>
    <p:extLst>
      <p:ext uri="{BB962C8B-B14F-4D97-AF65-F5344CB8AC3E}">
        <p14:creationId xmlns:p14="http://schemas.microsoft.com/office/powerpoint/2010/main" val="5324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164778</TotalTime>
  <Words>893</Words>
  <Application>Microsoft Office PowerPoint</Application>
  <PresentationFormat>Custom</PresentationFormat>
  <Paragraphs>189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1_Office Theme</vt:lpstr>
      <vt:lpstr>ML4MI Bootcamp:   Network training strategies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Tyler J Bradshaw</cp:lastModifiedBy>
  <cp:revision>4517</cp:revision>
  <dcterms:created xsi:type="dcterms:W3CDTF">2010-04-21T20:03:43Z</dcterms:created>
  <dcterms:modified xsi:type="dcterms:W3CDTF">2018-07-23T13:38:57Z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